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0323" y="642873"/>
            <a:ext cx="11071352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64616" y="4214621"/>
            <a:ext cx="11262766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90C225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90C225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90C225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424928" y="3681984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525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82101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90C225">
              <a:alpha val="2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539F20">
              <a:alpha val="7176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3E7817">
              <a:alpha val="6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BEE370">
              <a:alpha val="6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470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372344" y="3590544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470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7224" y="199771"/>
            <a:ext cx="1067755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90C225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8159" y="1678685"/>
            <a:ext cx="10355681" cy="2455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54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Relationship Id="rId4" Type="http://schemas.openxmlformats.org/officeDocument/2006/relationships/image" Target="../media/image6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1"/>
            <a:ext cx="12192000" cy="6856730"/>
            <a:chOff x="0" y="1521"/>
            <a:chExt cx="12192000" cy="6856730"/>
          </a:xfrm>
        </p:grpSpPr>
        <p:sp>
          <p:nvSpPr>
            <p:cNvPr id="3" name="object 3"/>
            <p:cNvSpPr/>
            <p:nvPr/>
          </p:nvSpPr>
          <p:spPr>
            <a:xfrm>
              <a:off x="13716" y="1521"/>
              <a:ext cx="12178284" cy="68564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55180" y="6311166"/>
              <a:ext cx="1591055" cy="5468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033759" y="565404"/>
              <a:ext cx="635507" cy="445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7017" y="1347892"/>
            <a:ext cx="6994525" cy="1493520"/>
          </a:xfrm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dirty="0" sz="4500">
                <a:solidFill>
                  <a:srgbClr val="000000"/>
                </a:solidFill>
              </a:rPr>
              <a:t>Capstone </a:t>
            </a:r>
            <a:r>
              <a:rPr dirty="0" sz="4500" spc="-5">
                <a:solidFill>
                  <a:srgbClr val="000000"/>
                </a:solidFill>
              </a:rPr>
              <a:t>Project </a:t>
            </a:r>
            <a:r>
              <a:rPr dirty="0" sz="4500">
                <a:solidFill>
                  <a:srgbClr val="000000"/>
                </a:solidFill>
              </a:rPr>
              <a:t>Report</a:t>
            </a:r>
            <a:r>
              <a:rPr dirty="0" sz="4500" spc="-70">
                <a:solidFill>
                  <a:srgbClr val="000000"/>
                </a:solidFill>
              </a:rPr>
              <a:t> </a:t>
            </a:r>
            <a:r>
              <a:rPr dirty="0" sz="4500">
                <a:solidFill>
                  <a:srgbClr val="000000"/>
                </a:solidFill>
              </a:rPr>
              <a:t>On</a:t>
            </a:r>
            <a:endParaRPr sz="4500"/>
          </a:p>
          <a:p>
            <a:pPr algn="ctr" marL="81915">
              <a:lnSpc>
                <a:spcPct val="100000"/>
              </a:lnSpc>
              <a:spcBef>
                <a:spcPts val="730"/>
              </a:spcBef>
            </a:pPr>
            <a:r>
              <a:rPr dirty="0" sz="3800">
                <a:solidFill>
                  <a:srgbClr val="000000"/>
                </a:solidFill>
              </a:rPr>
              <a:t>TRAVEL APPROVAL</a:t>
            </a:r>
            <a:r>
              <a:rPr dirty="0" sz="3800" spc="-15">
                <a:solidFill>
                  <a:srgbClr val="000000"/>
                </a:solidFill>
              </a:rPr>
              <a:t> </a:t>
            </a:r>
            <a:r>
              <a:rPr dirty="0" sz="3800">
                <a:solidFill>
                  <a:srgbClr val="000000"/>
                </a:solidFill>
              </a:rPr>
              <a:t>APP</a:t>
            </a:r>
            <a:endParaRPr sz="3800"/>
          </a:p>
        </p:txBody>
      </p:sp>
      <p:sp>
        <p:nvSpPr>
          <p:cNvPr id="7" name="object 7"/>
          <p:cNvSpPr txBox="1"/>
          <p:nvPr/>
        </p:nvSpPr>
        <p:spPr>
          <a:xfrm>
            <a:off x="846531" y="4683378"/>
            <a:ext cx="435292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" b="1">
                <a:latin typeface="Times New Roman"/>
                <a:cs typeface="Times New Roman"/>
              </a:rPr>
              <a:t>BY: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Name: </a:t>
            </a:r>
            <a:r>
              <a:rPr dirty="0" sz="2500" spc="-5" b="1">
                <a:latin typeface="Times New Roman"/>
                <a:cs typeface="Times New Roman"/>
              </a:rPr>
              <a:t>Kadiyam Venkata</a:t>
            </a:r>
            <a:r>
              <a:rPr dirty="0" sz="2500" spc="-15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Swamy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Batch</a:t>
            </a:r>
            <a:r>
              <a:rPr dirty="0" sz="2000" spc="114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WIP-SF-13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Times New Roman"/>
                <a:cs typeface="Times New Roman"/>
              </a:rPr>
              <a:t>LMS </a:t>
            </a:r>
            <a:r>
              <a:rPr dirty="0" sz="2000" spc="-5" b="1">
                <a:latin typeface="Times New Roman"/>
                <a:cs typeface="Times New Roman"/>
              </a:rPr>
              <a:t>Id</a:t>
            </a:r>
            <a:r>
              <a:rPr dirty="0" sz="2500" spc="-5" b="1">
                <a:latin typeface="Times New Roman"/>
                <a:cs typeface="Times New Roman"/>
              </a:rPr>
              <a:t>:</a:t>
            </a:r>
            <a:r>
              <a:rPr dirty="0" sz="2500" spc="-10" b="1">
                <a:latin typeface="Times New Roman"/>
                <a:cs typeface="Times New Roman"/>
              </a:rPr>
              <a:t> </a:t>
            </a:r>
            <a:r>
              <a:rPr dirty="0" sz="2500" spc="-5" b="1">
                <a:latin typeface="Times New Roman"/>
                <a:cs typeface="Times New Roman"/>
              </a:rPr>
              <a:t>MGSA_521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25111" y="0"/>
            <a:ext cx="3541776" cy="1184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291" y="129997"/>
            <a:ext cx="110813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IMPORTING DEPARTMENT RECORDS USING DATA </a:t>
            </a:r>
            <a:r>
              <a:rPr dirty="0"/>
              <a:t>IMPORT </a:t>
            </a:r>
            <a:r>
              <a:rPr dirty="0" spc="-10"/>
              <a:t>WIZARD</a:t>
            </a:r>
            <a:r>
              <a:rPr dirty="0" spc="175"/>
              <a:t> </a:t>
            </a:r>
            <a:r>
              <a:rPr dirty="0" spc="-5"/>
              <a:t>AND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IMPORTED RECORD DATA STATUS CAN VIEWED</a:t>
            </a:r>
            <a:r>
              <a:rPr dirty="0" spc="110"/>
              <a:t> </a:t>
            </a:r>
            <a:r>
              <a:rPr dirty="0" spc="-5"/>
              <a:t>BELOW: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434083"/>
            <a:ext cx="8752332" cy="4726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483" y="398729"/>
            <a:ext cx="10078720" cy="758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CREATING EXPENSE ITEM CUSTOM OBJECT AND CUSTOM</a:t>
            </a:r>
            <a:r>
              <a:rPr dirty="0" spc="130"/>
              <a:t> </a:t>
            </a:r>
            <a:r>
              <a:rPr dirty="0" spc="-5"/>
              <a:t>FIELDS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IN EXPENSE ITEM</a:t>
            </a:r>
            <a:r>
              <a:rPr dirty="0" spc="35"/>
              <a:t> </a:t>
            </a:r>
            <a:r>
              <a:rPr dirty="0" spc="-5"/>
              <a:t>OBJECT: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1380744"/>
            <a:ext cx="8868156" cy="4661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981" y="766978"/>
            <a:ext cx="2840355" cy="10344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400"/>
              </a:lnSpc>
              <a:spcBef>
                <a:spcPts val="100"/>
              </a:spcBef>
            </a:pPr>
            <a:r>
              <a:rPr dirty="0" sz="2500" spc="-145">
                <a:solidFill>
                  <a:srgbClr val="3E3E3E"/>
                </a:solidFill>
                <a:latin typeface="Trebuchet MS"/>
                <a:cs typeface="Trebuchet MS"/>
              </a:rPr>
              <a:t>Creating </a:t>
            </a:r>
            <a:r>
              <a:rPr dirty="0" sz="2500" spc="-130">
                <a:solidFill>
                  <a:srgbClr val="3E3E3E"/>
                </a:solidFill>
                <a:latin typeface="Trebuchet MS"/>
                <a:cs typeface="Trebuchet MS"/>
              </a:rPr>
              <a:t>User </a:t>
            </a:r>
            <a:r>
              <a:rPr dirty="0" sz="2500" spc="-135">
                <a:solidFill>
                  <a:srgbClr val="3E3E3E"/>
                </a:solidFill>
                <a:latin typeface="Trebuchet MS"/>
                <a:cs typeface="Trebuchet MS"/>
              </a:rPr>
              <a:t>with  </a:t>
            </a:r>
            <a:r>
              <a:rPr dirty="0" sz="2500" spc="-125">
                <a:solidFill>
                  <a:srgbClr val="3E3E3E"/>
                </a:solidFill>
                <a:latin typeface="Trebuchet MS"/>
                <a:cs typeface="Trebuchet MS"/>
              </a:rPr>
              <a:t>system </a:t>
            </a:r>
            <a:r>
              <a:rPr dirty="0" sz="2500" spc="-120">
                <a:solidFill>
                  <a:srgbClr val="3E3E3E"/>
                </a:solidFill>
                <a:latin typeface="Trebuchet MS"/>
                <a:cs typeface="Trebuchet MS"/>
              </a:rPr>
              <a:t>admin</a:t>
            </a:r>
            <a:r>
              <a:rPr dirty="0" sz="2500" spc="-31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55">
                <a:solidFill>
                  <a:srgbClr val="3E3E3E"/>
                </a:solidFill>
                <a:latin typeface="Trebuchet MS"/>
                <a:cs typeface="Trebuchet MS"/>
              </a:rPr>
              <a:t>license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310" y="4265591"/>
            <a:ext cx="3598545" cy="103568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2500" spc="-100" b="1">
                <a:solidFill>
                  <a:srgbClr val="3E3E3E"/>
                </a:solidFill>
                <a:latin typeface="Trebuchet MS"/>
                <a:cs typeface="Trebuchet MS"/>
              </a:rPr>
              <a:t>Add </a:t>
            </a:r>
            <a:r>
              <a:rPr dirty="0" sz="2500" spc="-145" b="1">
                <a:solidFill>
                  <a:srgbClr val="3E3E3E"/>
                </a:solidFill>
                <a:latin typeface="Trebuchet MS"/>
                <a:cs typeface="Trebuchet MS"/>
              </a:rPr>
              <a:t>user </a:t>
            </a:r>
            <a:r>
              <a:rPr dirty="0" sz="2500" spc="-185" b="1">
                <a:solidFill>
                  <a:srgbClr val="3E3E3E"/>
                </a:solidFill>
                <a:latin typeface="Trebuchet MS"/>
                <a:cs typeface="Trebuchet MS"/>
              </a:rPr>
              <a:t>eric</a:t>
            </a:r>
            <a:r>
              <a:rPr dirty="0" sz="2500" spc="-35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90" b="1">
                <a:solidFill>
                  <a:srgbClr val="3E3E3E"/>
                </a:solidFill>
                <a:latin typeface="Trebuchet MS"/>
                <a:cs typeface="Trebuchet MS"/>
              </a:rPr>
              <a:t>as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2500" spc="-130" b="1">
                <a:solidFill>
                  <a:srgbClr val="3E3E3E"/>
                </a:solidFill>
                <a:latin typeface="Trebuchet MS"/>
                <a:cs typeface="Trebuchet MS"/>
              </a:rPr>
              <a:t>manager </a:t>
            </a:r>
            <a:r>
              <a:rPr dirty="0" sz="2500" spc="-105" b="1">
                <a:solidFill>
                  <a:srgbClr val="3E3E3E"/>
                </a:solidFill>
                <a:latin typeface="Trebuchet MS"/>
                <a:cs typeface="Trebuchet MS"/>
              </a:rPr>
              <a:t>own </a:t>
            </a:r>
            <a:r>
              <a:rPr dirty="0" sz="2500" spc="-150" b="1">
                <a:solidFill>
                  <a:srgbClr val="3E3E3E"/>
                </a:solidFill>
                <a:latin typeface="Trebuchet MS"/>
                <a:cs typeface="Trebuchet MS"/>
              </a:rPr>
              <a:t>account</a:t>
            </a:r>
            <a:r>
              <a:rPr dirty="0" sz="2500" spc="-38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45" b="1">
                <a:solidFill>
                  <a:srgbClr val="3E3E3E"/>
                </a:solidFill>
                <a:latin typeface="Trebuchet MS"/>
                <a:cs typeface="Trebuchet MS"/>
              </a:rPr>
              <a:t>user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33444" y="1114044"/>
            <a:ext cx="5839967" cy="3838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0663" y="885904"/>
            <a:ext cx="4064000" cy="9594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100"/>
              </a:spcBef>
            </a:pPr>
            <a:r>
              <a:rPr dirty="0" sz="2500" spc="-160">
                <a:solidFill>
                  <a:srgbClr val="3E3E3E"/>
                </a:solidFill>
                <a:latin typeface="Trebuchet MS"/>
                <a:cs typeface="Trebuchet MS"/>
              </a:rPr>
              <a:t>Customize </a:t>
            </a:r>
            <a:r>
              <a:rPr dirty="0" sz="2500" spc="-150">
                <a:solidFill>
                  <a:srgbClr val="3E3E3E"/>
                </a:solidFill>
                <a:latin typeface="Trebuchet MS"/>
                <a:cs typeface="Trebuchet MS"/>
              </a:rPr>
              <a:t>the </a:t>
            </a:r>
            <a:r>
              <a:rPr dirty="0" sz="2500" spc="-175">
                <a:solidFill>
                  <a:srgbClr val="3E3E3E"/>
                </a:solidFill>
                <a:latin typeface="Trebuchet MS"/>
                <a:cs typeface="Trebuchet MS"/>
              </a:rPr>
              <a:t>Travel</a:t>
            </a:r>
            <a:r>
              <a:rPr dirty="0" sz="2500" spc="-29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14">
                <a:solidFill>
                  <a:srgbClr val="3E3E3E"/>
                </a:solidFill>
                <a:latin typeface="Trebuchet MS"/>
                <a:cs typeface="Trebuchet MS"/>
              </a:rPr>
              <a:t>Approval  </a:t>
            </a:r>
            <a:r>
              <a:rPr dirty="0" sz="2500" spc="-125">
                <a:solidFill>
                  <a:srgbClr val="3E3E3E"/>
                </a:solidFill>
                <a:latin typeface="Trebuchet MS"/>
                <a:cs typeface="Trebuchet MS"/>
              </a:rPr>
              <a:t>Default </a:t>
            </a:r>
            <a:r>
              <a:rPr dirty="0" sz="2500" spc="-155">
                <a:solidFill>
                  <a:srgbClr val="3E3E3E"/>
                </a:solidFill>
                <a:latin typeface="Trebuchet MS"/>
                <a:cs typeface="Trebuchet MS"/>
              </a:rPr>
              <a:t>search</a:t>
            </a:r>
            <a:r>
              <a:rPr dirty="0" sz="2500" spc="-26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20">
                <a:solidFill>
                  <a:srgbClr val="3E3E3E"/>
                </a:solidFill>
                <a:latin typeface="Trebuchet MS"/>
                <a:cs typeface="Trebuchet MS"/>
              </a:rPr>
              <a:t>layout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8197" y="4581905"/>
            <a:ext cx="4672965" cy="749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850"/>
              </a:lnSpc>
              <a:spcBef>
                <a:spcPts val="95"/>
              </a:spcBef>
            </a:pPr>
            <a:r>
              <a:rPr dirty="0" sz="2500" spc="-160" b="1">
                <a:solidFill>
                  <a:srgbClr val="3E3E3E"/>
                </a:solidFill>
                <a:latin typeface="Trebuchet MS"/>
                <a:cs typeface="Trebuchet MS"/>
              </a:rPr>
              <a:t>Select </a:t>
            </a:r>
            <a:r>
              <a:rPr dirty="0" sz="2500" spc="-135" b="1">
                <a:solidFill>
                  <a:srgbClr val="3E3E3E"/>
                </a:solidFill>
                <a:latin typeface="Trebuchet MS"/>
                <a:cs typeface="Trebuchet MS"/>
              </a:rPr>
              <a:t>fields </a:t>
            </a:r>
            <a:r>
              <a:rPr dirty="0" sz="2500" spc="-100" b="1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500" spc="-120" b="1">
                <a:solidFill>
                  <a:srgbClr val="3E3E3E"/>
                </a:solidFill>
                <a:latin typeface="Trebuchet MS"/>
                <a:cs typeface="Trebuchet MS"/>
              </a:rPr>
              <a:t>display </a:t>
            </a:r>
            <a:r>
              <a:rPr dirty="0" sz="2500" spc="-135" b="1">
                <a:solidFill>
                  <a:srgbClr val="3E3E3E"/>
                </a:solidFill>
                <a:latin typeface="Trebuchet MS"/>
                <a:cs typeface="Trebuchet MS"/>
              </a:rPr>
              <a:t>in </a:t>
            </a:r>
            <a:r>
              <a:rPr dirty="0" sz="2500" spc="-150" b="1">
                <a:solidFill>
                  <a:srgbClr val="3E3E3E"/>
                </a:solidFill>
                <a:latin typeface="Trebuchet MS"/>
                <a:cs typeface="Trebuchet MS"/>
              </a:rPr>
              <a:t>the</a:t>
            </a:r>
            <a:r>
              <a:rPr dirty="0" sz="2500" spc="-49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75" b="1">
                <a:solidFill>
                  <a:srgbClr val="3E3E3E"/>
                </a:solidFill>
                <a:latin typeface="Trebuchet MS"/>
                <a:cs typeface="Trebuchet MS"/>
              </a:rPr>
              <a:t>Travel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ts val="2850"/>
              </a:lnSpc>
            </a:pPr>
            <a:r>
              <a:rPr dirty="0" sz="2500" spc="-175" b="1">
                <a:solidFill>
                  <a:srgbClr val="3E3E3E"/>
                </a:solidFill>
                <a:latin typeface="Arial"/>
                <a:cs typeface="Arial"/>
              </a:rPr>
              <a:t>Approval </a:t>
            </a:r>
            <a:r>
              <a:rPr dirty="0" sz="2500" spc="-165" b="1">
                <a:solidFill>
                  <a:srgbClr val="3E3E3E"/>
                </a:solidFill>
                <a:latin typeface="Arial"/>
                <a:cs typeface="Arial"/>
              </a:rPr>
              <a:t>“All” </a:t>
            </a:r>
            <a:r>
              <a:rPr dirty="0" sz="2500" spc="-229" b="1">
                <a:solidFill>
                  <a:srgbClr val="3E3E3E"/>
                </a:solidFill>
                <a:latin typeface="Arial"/>
                <a:cs typeface="Arial"/>
              </a:rPr>
              <a:t>List</a:t>
            </a:r>
            <a:r>
              <a:rPr dirty="0" sz="2500" spc="-65" b="1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dirty="0" sz="2500" spc="-135" b="1">
                <a:solidFill>
                  <a:srgbClr val="3E3E3E"/>
                </a:solidFill>
                <a:latin typeface="Arial"/>
                <a:cs typeface="Arial"/>
              </a:rPr>
              <a:t>view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8488" y="373379"/>
            <a:ext cx="5068823" cy="2712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22035" y="3404615"/>
            <a:ext cx="4875275" cy="3080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32205"/>
            <a:ext cx="46634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CUSTOMIZING PAGE</a:t>
            </a:r>
            <a:r>
              <a:rPr dirty="0" spc="-15"/>
              <a:t> </a:t>
            </a:r>
            <a:r>
              <a:rPr dirty="0" spc="-5"/>
              <a:t>LAYOUT:</a:t>
            </a:r>
          </a:p>
        </p:txBody>
      </p:sp>
      <p:sp>
        <p:nvSpPr>
          <p:cNvPr id="3" name="object 3"/>
          <p:cNvSpPr/>
          <p:nvPr/>
        </p:nvSpPr>
        <p:spPr>
          <a:xfrm>
            <a:off x="790955" y="1418844"/>
            <a:ext cx="8482584" cy="462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932" y="396621"/>
            <a:ext cx="22929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TEST </a:t>
            </a:r>
            <a:r>
              <a:rPr dirty="0"/>
              <a:t>THE</a:t>
            </a:r>
            <a:r>
              <a:rPr dirty="0" spc="-70"/>
              <a:t> </a:t>
            </a:r>
            <a:r>
              <a:rPr dirty="0" spc="-5"/>
              <a:t>APP:</a:t>
            </a:r>
          </a:p>
        </p:txBody>
      </p:sp>
      <p:sp>
        <p:nvSpPr>
          <p:cNvPr id="3" name="object 3"/>
          <p:cNvSpPr/>
          <p:nvPr/>
        </p:nvSpPr>
        <p:spPr>
          <a:xfrm>
            <a:off x="678180" y="1124762"/>
            <a:ext cx="8828532" cy="4916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32205"/>
            <a:ext cx="1727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MODULE</a:t>
            </a:r>
            <a:r>
              <a:rPr dirty="0" spc="-60"/>
              <a:t> </a:t>
            </a:r>
            <a:r>
              <a:rPr dirty="0" spc="-5"/>
              <a:t>2: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159" y="1678685"/>
            <a:ext cx="8416290" cy="24555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55600" marR="221615" indent="-343535">
              <a:lnSpc>
                <a:spcPct val="101099"/>
              </a:lnSpc>
              <a:spcBef>
                <a:spcPts val="75"/>
              </a:spcBef>
              <a:buClr>
                <a:srgbClr val="90C225"/>
              </a:buClr>
              <a:buSzPct val="77777"/>
              <a:buFont typeface="Arial"/>
              <a:buChar char="►"/>
              <a:tabLst>
                <a:tab pos="354965" algn="l"/>
                <a:tab pos="356235" algn="l"/>
              </a:tabLst>
            </a:pP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This project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module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focuses on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the Automation and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Analytics Tools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to enhance your 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custom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App</a:t>
            </a:r>
            <a:r>
              <a:rPr dirty="0" sz="1800" spc="1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development.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90C225"/>
              </a:buClr>
              <a:buFont typeface="Arial"/>
              <a:buChar char="►"/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0C225"/>
              </a:buClr>
              <a:buFont typeface="Arial"/>
              <a:buChar char="►"/>
            </a:pPr>
            <a:endParaRPr sz="1550">
              <a:latin typeface="Carlito"/>
              <a:cs typeface="Carlito"/>
            </a:endParaRPr>
          </a:p>
          <a:p>
            <a:pPr marL="355600" marR="5080" indent="-343535">
              <a:lnSpc>
                <a:spcPct val="100600"/>
              </a:lnSpc>
              <a:buClr>
                <a:srgbClr val="90C225"/>
              </a:buClr>
              <a:buSzPct val="77777"/>
              <a:buFont typeface="Arial"/>
              <a:buChar char="►"/>
              <a:tabLst>
                <a:tab pos="354965" algn="l"/>
                <a:tab pos="356235" algn="l"/>
              </a:tabLst>
            </a:pP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Define Business logic using </a:t>
            </a:r>
            <a:r>
              <a:rPr dirty="0" sz="1800" spc="-10">
                <a:solidFill>
                  <a:srgbClr val="3E3E3E"/>
                </a:solidFill>
                <a:latin typeface="Carlito"/>
                <a:cs typeface="Carlito"/>
              </a:rPr>
              <a:t>Validation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rules,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Roll-up summary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fields, Formulas, Flows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&amp; 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how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you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track Travel Approvals using Reports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and</a:t>
            </a:r>
            <a:r>
              <a:rPr dirty="0" sz="1800" spc="6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Dashboards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Module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Take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 Away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50452" y="4029455"/>
            <a:ext cx="2549652" cy="2462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01346"/>
            <a:ext cx="92513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VALIDATION RULE </a:t>
            </a:r>
            <a:r>
              <a:rPr dirty="0"/>
              <a:t>THAT </a:t>
            </a:r>
            <a:r>
              <a:rPr dirty="0" spc="-5"/>
              <a:t>TRIP END DATE ALWAYS </a:t>
            </a:r>
            <a:r>
              <a:rPr dirty="0"/>
              <a:t>&gt;=</a:t>
            </a:r>
            <a:r>
              <a:rPr dirty="0" spc="110"/>
              <a:t> </a:t>
            </a:r>
            <a:r>
              <a:rPr dirty="0" spc="-5"/>
              <a:t>START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467105"/>
            <a:ext cx="8699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90C225"/>
                </a:solidFill>
                <a:latin typeface="Times New Roman"/>
                <a:cs typeface="Times New Roman"/>
              </a:rPr>
              <a:t>DATE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180" y="952550"/>
            <a:ext cx="8894064" cy="5264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32205"/>
            <a:ext cx="62706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CREATE A RECORD </a:t>
            </a:r>
            <a:r>
              <a:rPr dirty="0"/>
              <a:t>– </a:t>
            </a:r>
            <a:r>
              <a:rPr dirty="0" spc="-5"/>
              <a:t>TRIGGERED</a:t>
            </a:r>
            <a:r>
              <a:rPr dirty="0" spc="40"/>
              <a:t> </a:t>
            </a:r>
            <a:r>
              <a:rPr dirty="0"/>
              <a:t>FLOW:</a:t>
            </a:r>
          </a:p>
        </p:txBody>
      </p:sp>
      <p:sp>
        <p:nvSpPr>
          <p:cNvPr id="3" name="object 3"/>
          <p:cNvSpPr/>
          <p:nvPr/>
        </p:nvSpPr>
        <p:spPr>
          <a:xfrm>
            <a:off x="544068" y="1409700"/>
            <a:ext cx="8990076" cy="4630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32205"/>
            <a:ext cx="62350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AND ADD DECISION ELEMENT </a:t>
            </a:r>
            <a:r>
              <a:rPr dirty="0"/>
              <a:t>TO</a:t>
            </a:r>
            <a:r>
              <a:rPr dirty="0" spc="50"/>
              <a:t> </a:t>
            </a:r>
            <a:r>
              <a:rPr dirty="0" spc="-5"/>
              <a:t>FLOW:</a:t>
            </a:r>
          </a:p>
        </p:txBody>
      </p:sp>
      <p:sp>
        <p:nvSpPr>
          <p:cNvPr id="3" name="object 3"/>
          <p:cNvSpPr/>
          <p:nvPr/>
        </p:nvSpPr>
        <p:spPr>
          <a:xfrm>
            <a:off x="676655" y="1432560"/>
            <a:ext cx="4905756" cy="3494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96000" y="2860548"/>
            <a:ext cx="4184904" cy="3006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424434"/>
            <a:ext cx="18002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</a:t>
            </a:r>
            <a:r>
              <a:rPr dirty="0" spc="-15"/>
              <a:t>T</a:t>
            </a:r>
            <a:r>
              <a:rPr dirty="0" spc="-5"/>
              <a:t>E</a:t>
            </a:r>
            <a:r>
              <a:rPr dirty="0" spc="-15"/>
              <a:t>N</a:t>
            </a:r>
            <a:r>
              <a:rPr dirty="0" spc="-5"/>
              <a:t>T</a:t>
            </a:r>
            <a:r>
              <a:rPr dirty="0" spc="-15"/>
              <a:t>S</a:t>
            </a:r>
            <a:r>
              <a:rPr dirty="0" spc="-5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7108" y="939165"/>
            <a:ext cx="5141595" cy="2031364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95"/>
              </a:spcBef>
              <a:buClr>
                <a:srgbClr val="90C225"/>
              </a:buClr>
              <a:buSzPct val="77777"/>
              <a:buChar char="►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3E3E3E"/>
                </a:solidFill>
                <a:latin typeface="Times New Roman"/>
                <a:cs typeface="Times New Roman"/>
              </a:rPr>
              <a:t>INTRODUCTION OF </a:t>
            </a:r>
            <a:r>
              <a:rPr dirty="0" sz="1800">
                <a:solidFill>
                  <a:srgbClr val="3E3E3E"/>
                </a:solidFill>
                <a:latin typeface="Times New Roman"/>
                <a:cs typeface="Times New Roman"/>
              </a:rPr>
              <a:t>TRAVEL </a:t>
            </a:r>
            <a:r>
              <a:rPr dirty="0" sz="1800" spc="-5">
                <a:solidFill>
                  <a:srgbClr val="3E3E3E"/>
                </a:solidFill>
                <a:latin typeface="Times New Roman"/>
                <a:cs typeface="Times New Roman"/>
              </a:rPr>
              <a:t>APPROVAL</a:t>
            </a:r>
            <a:r>
              <a:rPr dirty="0" sz="1800" spc="-1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3E3E3E"/>
                </a:solidFill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77777"/>
              <a:buChar char="►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3E3E3E"/>
                </a:solidFill>
                <a:latin typeface="Times New Roman"/>
                <a:cs typeface="Times New Roman"/>
              </a:rPr>
              <a:t>MODULE</a:t>
            </a:r>
            <a:r>
              <a:rPr dirty="0" sz="1800" spc="-85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E3E3E"/>
                </a:solidFill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77777"/>
              <a:buChar char="►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3E3E3E"/>
                </a:solidFill>
                <a:latin typeface="Times New Roman"/>
                <a:cs typeface="Times New Roman"/>
              </a:rPr>
              <a:t>MODULE</a:t>
            </a:r>
            <a:r>
              <a:rPr dirty="0" sz="1800" spc="-85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E3E3E"/>
                </a:solidFill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77777"/>
              <a:buChar char="►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3E3E3E"/>
                </a:solidFill>
                <a:latin typeface="Times New Roman"/>
                <a:cs typeface="Times New Roman"/>
              </a:rPr>
              <a:t>MODULE</a:t>
            </a:r>
            <a:r>
              <a:rPr dirty="0" sz="1800" spc="-85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E3E3E"/>
                </a:solidFill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rgbClr val="90C225"/>
              </a:buClr>
              <a:buSzPct val="77777"/>
              <a:buChar char="►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3E3E3E"/>
                </a:solidFill>
                <a:latin typeface="Times New Roman"/>
                <a:cs typeface="Times New Roman"/>
              </a:rPr>
              <a:t>CONCLUSION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32120" y="1655064"/>
            <a:ext cx="3916679" cy="3790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2352"/>
            <a:ext cx="955548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FINALLY, </a:t>
            </a:r>
            <a:r>
              <a:rPr dirty="0"/>
              <a:t>THE </a:t>
            </a:r>
            <a:r>
              <a:rPr dirty="0" spc="-5"/>
              <a:t>FLOW </a:t>
            </a:r>
            <a:r>
              <a:rPr dirty="0"/>
              <a:t>LOOKS </a:t>
            </a:r>
            <a:r>
              <a:rPr dirty="0" spc="-5"/>
              <a:t>AS </a:t>
            </a:r>
            <a:r>
              <a:rPr dirty="0"/>
              <a:t>SHOWN, </a:t>
            </a:r>
            <a:r>
              <a:rPr dirty="0" spc="-10"/>
              <a:t>SAVE </a:t>
            </a:r>
            <a:r>
              <a:rPr dirty="0" spc="-5"/>
              <a:t>AND</a:t>
            </a:r>
            <a:r>
              <a:rPr dirty="0" spc="20"/>
              <a:t> </a:t>
            </a:r>
            <a:r>
              <a:rPr dirty="0" spc="-5"/>
              <a:t>ACTIVATE:</a:t>
            </a:r>
          </a:p>
        </p:txBody>
      </p:sp>
      <p:sp>
        <p:nvSpPr>
          <p:cNvPr id="3" name="object 3"/>
          <p:cNvSpPr/>
          <p:nvPr/>
        </p:nvSpPr>
        <p:spPr>
          <a:xfrm>
            <a:off x="1556003" y="1086611"/>
            <a:ext cx="7693152" cy="4956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46177"/>
            <a:ext cx="10528300" cy="787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 spc="-5"/>
              <a:t>CREATING </a:t>
            </a:r>
            <a:r>
              <a:rPr dirty="0" sz="2500" spc="-10"/>
              <a:t>AN </a:t>
            </a:r>
            <a:r>
              <a:rPr dirty="0" sz="2500" spc="-5"/>
              <a:t>APPROVAL PROCESS TO SEND TRAVEL APPROVALS  TO MANAGER OR TRAVEL</a:t>
            </a:r>
            <a:r>
              <a:rPr dirty="0" sz="2500" spc="-10"/>
              <a:t> </a:t>
            </a:r>
            <a:r>
              <a:rPr dirty="0" sz="2500" spc="-5"/>
              <a:t>COORDINATOR: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685800" y="1248194"/>
            <a:ext cx="8657844" cy="4792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644" y="945642"/>
            <a:ext cx="294068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65">
                <a:solidFill>
                  <a:srgbClr val="3E3E3E"/>
                </a:solidFill>
                <a:latin typeface="Trebuchet MS"/>
                <a:cs typeface="Trebuchet MS"/>
              </a:rPr>
              <a:t>Final </a:t>
            </a:r>
            <a:r>
              <a:rPr dirty="0" sz="2500" spc="-114">
                <a:solidFill>
                  <a:srgbClr val="3E3E3E"/>
                </a:solidFill>
                <a:latin typeface="Trebuchet MS"/>
                <a:cs typeface="Trebuchet MS"/>
              </a:rPr>
              <a:t>Approval</a:t>
            </a:r>
            <a:r>
              <a:rPr dirty="0" sz="2500" spc="-27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45">
                <a:solidFill>
                  <a:srgbClr val="3E3E3E"/>
                </a:solidFill>
                <a:latin typeface="Trebuchet MS"/>
                <a:cs typeface="Trebuchet MS"/>
              </a:rPr>
              <a:t>Action: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7509" y="4110990"/>
            <a:ext cx="297878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65" b="1">
                <a:solidFill>
                  <a:srgbClr val="3E3E3E"/>
                </a:solidFill>
                <a:latin typeface="Trebuchet MS"/>
                <a:cs typeface="Trebuchet MS"/>
              </a:rPr>
              <a:t>Final </a:t>
            </a:r>
            <a:r>
              <a:rPr dirty="0" sz="2500" spc="-170" b="1">
                <a:solidFill>
                  <a:srgbClr val="3E3E3E"/>
                </a:solidFill>
                <a:latin typeface="Trebuchet MS"/>
                <a:cs typeface="Trebuchet MS"/>
              </a:rPr>
              <a:t>Rejection</a:t>
            </a:r>
            <a:r>
              <a:rPr dirty="0" sz="2500" spc="-225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45" b="1">
                <a:solidFill>
                  <a:srgbClr val="3E3E3E"/>
                </a:solidFill>
                <a:latin typeface="Trebuchet MS"/>
                <a:cs typeface="Trebuchet MS"/>
              </a:rPr>
              <a:t>Action: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6111" y="166115"/>
            <a:ext cx="4800599" cy="2615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06111" y="3814571"/>
            <a:ext cx="4800599" cy="2616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470" y="537159"/>
            <a:ext cx="3801110" cy="1168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 spc="-150">
                <a:solidFill>
                  <a:srgbClr val="3E3E3E"/>
                </a:solidFill>
                <a:latin typeface="Trebuchet MS"/>
                <a:cs typeface="Trebuchet MS"/>
              </a:rPr>
              <a:t>Testing the </a:t>
            </a:r>
            <a:r>
              <a:rPr dirty="0" sz="2500" spc="-120">
                <a:solidFill>
                  <a:srgbClr val="3E3E3E"/>
                </a:solidFill>
                <a:latin typeface="Trebuchet MS"/>
                <a:cs typeface="Trebuchet MS"/>
              </a:rPr>
              <a:t>approval</a:t>
            </a:r>
            <a:r>
              <a:rPr dirty="0" sz="2500" spc="-33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35">
                <a:solidFill>
                  <a:srgbClr val="3E3E3E"/>
                </a:solidFill>
                <a:latin typeface="Trebuchet MS"/>
                <a:cs typeface="Trebuchet MS"/>
              </a:rPr>
              <a:t>process  </a:t>
            </a:r>
            <a:r>
              <a:rPr dirty="0" sz="2500" spc="-114">
                <a:solidFill>
                  <a:srgbClr val="3E3E3E"/>
                </a:solidFill>
                <a:latin typeface="Trebuchet MS"/>
                <a:cs typeface="Trebuchet MS"/>
              </a:rPr>
              <a:t>Status </a:t>
            </a:r>
            <a:r>
              <a:rPr dirty="0" sz="2500" spc="-110">
                <a:solidFill>
                  <a:srgbClr val="3E3E3E"/>
                </a:solidFill>
                <a:latin typeface="Trebuchet MS"/>
                <a:cs typeface="Trebuchet MS"/>
              </a:rPr>
              <a:t>is </a:t>
            </a:r>
            <a:r>
              <a:rPr dirty="0" sz="2500" spc="-130">
                <a:solidFill>
                  <a:srgbClr val="3E3E3E"/>
                </a:solidFill>
                <a:latin typeface="Trebuchet MS"/>
                <a:cs typeface="Trebuchet MS"/>
              </a:rPr>
              <a:t>pending </a:t>
            </a:r>
            <a:r>
              <a:rPr dirty="0" sz="2500" spc="-195">
                <a:solidFill>
                  <a:srgbClr val="3E3E3E"/>
                </a:solidFill>
                <a:latin typeface="Trebuchet MS"/>
                <a:cs typeface="Trebuchet MS"/>
              </a:rPr>
              <a:t>here, </a:t>
            </a:r>
            <a:r>
              <a:rPr dirty="0" sz="2500" spc="-5" b="0">
                <a:solidFill>
                  <a:srgbClr val="3E3E3E"/>
                </a:solidFill>
                <a:latin typeface="Carlito"/>
                <a:cs typeface="Carlito"/>
              </a:rPr>
              <a:t>Next  </a:t>
            </a:r>
            <a:r>
              <a:rPr dirty="0" sz="2500" spc="-10" b="0">
                <a:solidFill>
                  <a:srgbClr val="3E3E3E"/>
                </a:solidFill>
                <a:latin typeface="Carlito"/>
                <a:cs typeface="Carlito"/>
              </a:rPr>
              <a:t>submit </a:t>
            </a:r>
            <a:r>
              <a:rPr dirty="0" sz="2500" spc="-5" b="0">
                <a:solidFill>
                  <a:srgbClr val="3E3E3E"/>
                </a:solidFill>
                <a:latin typeface="Carlito"/>
                <a:cs typeface="Carlito"/>
              </a:rPr>
              <a:t>for</a:t>
            </a:r>
            <a:r>
              <a:rPr dirty="0" sz="2500" spc="5" b="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2500" spc="-5" b="0">
                <a:solidFill>
                  <a:srgbClr val="3E3E3E"/>
                </a:solidFill>
                <a:latin typeface="Carlito"/>
                <a:cs typeface="Carlito"/>
              </a:rPr>
              <a:t>approval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4572" y="4166387"/>
            <a:ext cx="2968625" cy="1046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dirty="0" sz="2500" spc="-190" b="1">
                <a:solidFill>
                  <a:srgbClr val="3E3E3E"/>
                </a:solidFill>
                <a:latin typeface="Trebuchet MS"/>
                <a:cs typeface="Trebuchet MS"/>
              </a:rPr>
              <a:t>Eric </a:t>
            </a:r>
            <a:r>
              <a:rPr dirty="0" sz="2500" spc="-100" b="1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500" spc="-135" b="1">
                <a:solidFill>
                  <a:srgbClr val="3E3E3E"/>
                </a:solidFill>
                <a:latin typeface="Trebuchet MS"/>
                <a:cs typeface="Trebuchet MS"/>
              </a:rPr>
              <a:t>give </a:t>
            </a:r>
            <a:r>
              <a:rPr dirty="0" sz="2500" spc="-114" b="1">
                <a:solidFill>
                  <a:srgbClr val="3E3E3E"/>
                </a:solidFill>
                <a:latin typeface="Trebuchet MS"/>
                <a:cs typeface="Trebuchet MS"/>
              </a:rPr>
              <a:t>Approval  </a:t>
            </a:r>
            <a:r>
              <a:rPr dirty="0" sz="2500" spc="-155" b="1">
                <a:solidFill>
                  <a:srgbClr val="3E3E3E"/>
                </a:solidFill>
                <a:latin typeface="Trebuchet MS"/>
                <a:cs typeface="Trebuchet MS"/>
              </a:rPr>
              <a:t>Can </a:t>
            </a:r>
            <a:r>
              <a:rPr dirty="0" sz="2500" spc="-125" b="1">
                <a:solidFill>
                  <a:srgbClr val="3E3E3E"/>
                </a:solidFill>
                <a:latin typeface="Trebuchet MS"/>
                <a:cs typeface="Trebuchet MS"/>
              </a:rPr>
              <a:t>Approve or</a:t>
            </a:r>
            <a:r>
              <a:rPr dirty="0" sz="2500" spc="-350" b="1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90" b="1">
                <a:solidFill>
                  <a:srgbClr val="3E3E3E"/>
                </a:solidFill>
                <a:latin typeface="Trebuchet MS"/>
                <a:cs typeface="Trebuchet MS"/>
              </a:rPr>
              <a:t>Reject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45735" y="294131"/>
            <a:ext cx="4779264" cy="2616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45735" y="3642359"/>
            <a:ext cx="4779264" cy="2740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791" y="387172"/>
            <a:ext cx="11309985" cy="758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USING DATA </a:t>
            </a:r>
            <a:r>
              <a:rPr dirty="0"/>
              <a:t>IMPORT </a:t>
            </a:r>
            <a:r>
              <a:rPr dirty="0" spc="-10"/>
              <a:t>WIZARD </a:t>
            </a:r>
            <a:r>
              <a:rPr dirty="0"/>
              <a:t>TO IMPORT </a:t>
            </a:r>
            <a:r>
              <a:rPr dirty="0" spc="-5"/>
              <a:t>TRAVEL APPROVAL RECORDS</a:t>
            </a:r>
            <a:r>
              <a:rPr dirty="0" spc="140"/>
              <a:t> </a:t>
            </a:r>
            <a:r>
              <a:rPr dirty="0"/>
              <a:t>,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LATER </a:t>
            </a:r>
            <a:r>
              <a:rPr dirty="0"/>
              <a:t>THE </a:t>
            </a:r>
            <a:r>
              <a:rPr dirty="0" spc="-5"/>
              <a:t>RECORDS </a:t>
            </a:r>
            <a:r>
              <a:rPr dirty="0"/>
              <a:t>IMPORTED</a:t>
            </a:r>
            <a:r>
              <a:rPr dirty="0" spc="45"/>
              <a:t> </a:t>
            </a:r>
            <a:r>
              <a:rPr dirty="0" spc="-5"/>
              <a:t>SUCCESSFULLY:</a:t>
            </a:r>
          </a:p>
        </p:txBody>
      </p:sp>
      <p:sp>
        <p:nvSpPr>
          <p:cNvPr id="3" name="object 3"/>
          <p:cNvSpPr/>
          <p:nvPr/>
        </p:nvSpPr>
        <p:spPr>
          <a:xfrm>
            <a:off x="728472" y="1353311"/>
            <a:ext cx="8919972" cy="4771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1663"/>
            <a:ext cx="9782810" cy="5736590"/>
            <a:chOff x="0" y="1121663"/>
            <a:chExt cx="9782810" cy="5736590"/>
          </a:xfrm>
        </p:grpSpPr>
        <p:sp>
          <p:nvSpPr>
            <p:cNvPr id="3" name="object 3"/>
            <p:cNvSpPr/>
            <p:nvPr/>
          </p:nvSpPr>
          <p:spPr>
            <a:xfrm>
              <a:off x="169163" y="1121663"/>
              <a:ext cx="4806696" cy="32125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48655" y="1121663"/>
              <a:ext cx="4533900" cy="32125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94816" y="4369305"/>
              <a:ext cx="6934200" cy="24033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6310" y="632205"/>
            <a:ext cx="49428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FINAL REPORTS </a:t>
            </a:r>
            <a:r>
              <a:rPr dirty="0"/>
              <a:t>&amp;</a:t>
            </a:r>
            <a:r>
              <a:rPr dirty="0" spc="-20"/>
              <a:t> </a:t>
            </a:r>
            <a:r>
              <a:rPr dirty="0" spc="-5"/>
              <a:t>DASHBOARD: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6310" y="632205"/>
            <a:ext cx="1727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MODULE</a:t>
            </a:r>
            <a:r>
              <a:rPr dirty="0" sz="2400" spc="-6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3: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9805" y="1288160"/>
            <a:ext cx="7444740" cy="5772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62255">
              <a:lnSpc>
                <a:spcPct val="101099"/>
              </a:lnSpc>
              <a:spcBef>
                <a:spcPts val="75"/>
              </a:spcBef>
            </a:pP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This project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module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focuses on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the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coding approach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to extend the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functional  capabilities of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your custom</a:t>
            </a:r>
            <a:r>
              <a:rPr dirty="0" sz="1800" spc="4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App.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1430" y="2758627"/>
            <a:ext cx="3882769" cy="3771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32205"/>
            <a:ext cx="22974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90C225"/>
                  </a:solidFill>
                </a:uFill>
              </a:rPr>
              <a:t>EXERCISE </a:t>
            </a:r>
            <a:r>
              <a:rPr dirty="0" u="heavy">
                <a:uFill>
                  <a:solidFill>
                    <a:srgbClr val="90C225"/>
                  </a:solidFill>
                </a:uFill>
              </a:rPr>
              <a:t>–</a:t>
            </a:r>
            <a:r>
              <a:rPr dirty="0" u="heavy" spc="-40">
                <a:uFill>
                  <a:solidFill>
                    <a:srgbClr val="90C225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90C225"/>
                  </a:solidFill>
                </a:uFill>
              </a:rPr>
              <a:t>01: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310" y="1363726"/>
            <a:ext cx="1065784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CREATING CODE PLAYGROUND LIGHTNING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APP WITH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LEAD,  ACCOUNT, CONTACT, OPPORTUNITY, CASE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TO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NAVIGATION PROFILE  AS SYSTEM</a:t>
            </a:r>
            <a:r>
              <a:rPr dirty="0" sz="2400" spc="1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ADMIN.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9055" y="2505455"/>
            <a:ext cx="8596883" cy="3742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791" y="360629"/>
            <a:ext cx="9240520" cy="758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CREATING CUSTOM OBJECT CUSTOMER AND ADD</a:t>
            </a:r>
            <a:r>
              <a:rPr dirty="0" spc="95"/>
              <a:t> </a:t>
            </a:r>
            <a:r>
              <a:rPr dirty="0" spc="-5"/>
              <a:t>RELATED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FIELDS:</a:t>
            </a:r>
          </a:p>
        </p:txBody>
      </p:sp>
      <p:sp>
        <p:nvSpPr>
          <p:cNvPr id="3" name="object 3"/>
          <p:cNvSpPr/>
          <p:nvPr/>
        </p:nvSpPr>
        <p:spPr>
          <a:xfrm>
            <a:off x="743712" y="1438706"/>
            <a:ext cx="8666988" cy="4602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055" y="467105"/>
            <a:ext cx="100628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CREATING CUSTOM OBJECT BILLING AND ADD RELATED</a:t>
            </a:r>
            <a:r>
              <a:rPr dirty="0" spc="155"/>
              <a:t> </a:t>
            </a:r>
            <a:r>
              <a:rPr dirty="0" spc="-5"/>
              <a:t>FIELDS:</a:t>
            </a:r>
          </a:p>
        </p:txBody>
      </p:sp>
      <p:sp>
        <p:nvSpPr>
          <p:cNvPr id="3" name="object 3"/>
          <p:cNvSpPr/>
          <p:nvPr/>
        </p:nvSpPr>
        <p:spPr>
          <a:xfrm>
            <a:off x="678180" y="1266444"/>
            <a:ext cx="8595360" cy="5145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595629"/>
            <a:ext cx="6851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000000"/>
                </a:solidFill>
              </a:rPr>
              <a:t>INTRODUCTION </a:t>
            </a:r>
            <a:r>
              <a:rPr dirty="0">
                <a:solidFill>
                  <a:srgbClr val="000000"/>
                </a:solidFill>
              </a:rPr>
              <a:t>OF </a:t>
            </a:r>
            <a:r>
              <a:rPr dirty="0" spc="-5">
                <a:solidFill>
                  <a:srgbClr val="000000"/>
                </a:solidFill>
              </a:rPr>
              <a:t>TRAVEL APPROVAL</a:t>
            </a:r>
            <a:r>
              <a:rPr dirty="0" spc="50">
                <a:solidFill>
                  <a:srgbClr val="000000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APP: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310" y="2151379"/>
            <a:ext cx="8404860" cy="253174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241300" marR="5080" indent="-228600">
              <a:lnSpc>
                <a:spcPct val="90400"/>
              </a:lnSpc>
              <a:spcBef>
                <a:spcPts val="305"/>
              </a:spcBef>
              <a:buFont typeface="Arial"/>
              <a:buChar char="•"/>
              <a:tabLst>
                <a:tab pos="502920" algn="l"/>
                <a:tab pos="503555" algn="l"/>
              </a:tabLst>
            </a:pPr>
            <a:r>
              <a:rPr dirty="0"/>
              <a:t>	</a:t>
            </a:r>
            <a:r>
              <a:rPr dirty="0" sz="1800" spc="-5">
                <a:latin typeface="Carlito"/>
                <a:cs typeface="Carlito"/>
              </a:rPr>
              <a:t>The travel </a:t>
            </a:r>
            <a:r>
              <a:rPr dirty="0" sz="1800">
                <a:latin typeface="Carlito"/>
                <a:cs typeface="Carlito"/>
              </a:rPr>
              <a:t>approval </a:t>
            </a:r>
            <a:r>
              <a:rPr dirty="0" sz="1800" spc="-5">
                <a:latin typeface="Carlito"/>
                <a:cs typeface="Carlito"/>
              </a:rPr>
              <a:t>project in Salesforce is </a:t>
            </a:r>
            <a:r>
              <a:rPr dirty="0" sz="1800">
                <a:latin typeface="Carlito"/>
                <a:cs typeface="Carlito"/>
              </a:rPr>
              <a:t>a system </a:t>
            </a:r>
            <a:r>
              <a:rPr dirty="0" sz="1800" spc="-5">
                <a:latin typeface="Carlito"/>
                <a:cs typeface="Carlito"/>
              </a:rPr>
              <a:t>designed </a:t>
            </a:r>
            <a:r>
              <a:rPr dirty="0" sz="1800">
                <a:latin typeface="Carlito"/>
                <a:cs typeface="Carlito"/>
              </a:rPr>
              <a:t>to automate and  </a:t>
            </a:r>
            <a:r>
              <a:rPr dirty="0" sz="1800" spc="-5">
                <a:latin typeface="Carlito"/>
                <a:cs typeface="Carlito"/>
              </a:rPr>
              <a:t>streamline </a:t>
            </a:r>
            <a:r>
              <a:rPr dirty="0" sz="1800">
                <a:latin typeface="Carlito"/>
                <a:cs typeface="Carlito"/>
              </a:rPr>
              <a:t>the </a:t>
            </a:r>
            <a:r>
              <a:rPr dirty="0" sz="1800" spc="-5">
                <a:latin typeface="Carlito"/>
                <a:cs typeface="Carlito"/>
              </a:rPr>
              <a:t>process of requesting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approving travel </a:t>
            </a:r>
            <a:r>
              <a:rPr dirty="0" sz="1800">
                <a:latin typeface="Carlito"/>
                <a:cs typeface="Carlito"/>
              </a:rPr>
              <a:t>expenses </a:t>
            </a:r>
            <a:r>
              <a:rPr dirty="0" sz="1800" spc="-5">
                <a:latin typeface="Carlito"/>
                <a:cs typeface="Carlito"/>
              </a:rPr>
              <a:t>for employees. The  project involves </a:t>
            </a:r>
            <a:r>
              <a:rPr dirty="0" sz="1800">
                <a:latin typeface="Carlito"/>
                <a:cs typeface="Carlito"/>
              </a:rPr>
              <a:t>several </a:t>
            </a:r>
            <a:r>
              <a:rPr dirty="0" sz="1800" spc="-5">
                <a:latin typeface="Carlito"/>
                <a:cs typeface="Carlito"/>
              </a:rPr>
              <a:t>components, including </a:t>
            </a:r>
            <a:r>
              <a:rPr dirty="0" sz="1800">
                <a:latin typeface="Carlito"/>
                <a:cs typeface="Carlito"/>
              </a:rPr>
              <a:t>a custom </a:t>
            </a:r>
            <a:r>
              <a:rPr dirty="0" sz="1800" spc="-5">
                <a:latin typeface="Carlito"/>
                <a:cs typeface="Carlito"/>
              </a:rPr>
              <a:t>object </a:t>
            </a:r>
            <a:r>
              <a:rPr dirty="0" sz="1800">
                <a:latin typeface="Carlito"/>
                <a:cs typeface="Carlito"/>
              </a:rPr>
              <a:t>to </a:t>
            </a:r>
            <a:r>
              <a:rPr dirty="0" sz="1800" spc="-5">
                <a:latin typeface="Carlito"/>
                <a:cs typeface="Carlito"/>
              </a:rPr>
              <a:t>track travel </a:t>
            </a:r>
            <a:r>
              <a:rPr dirty="0" sz="1800">
                <a:latin typeface="Carlito"/>
                <a:cs typeface="Carlito"/>
              </a:rPr>
              <a:t>requests,  a custom approval </a:t>
            </a:r>
            <a:r>
              <a:rPr dirty="0" sz="1800" spc="-5">
                <a:latin typeface="Carlito"/>
                <a:cs typeface="Carlito"/>
              </a:rPr>
              <a:t>process,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various integrations with </a:t>
            </a:r>
            <a:r>
              <a:rPr dirty="0" sz="1800">
                <a:latin typeface="Carlito"/>
                <a:cs typeface="Carlito"/>
              </a:rPr>
              <a:t>external</a:t>
            </a:r>
            <a:r>
              <a:rPr dirty="0" sz="1800" spc="5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systems.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00">
              <a:latin typeface="Carlito"/>
              <a:cs typeface="Carlito"/>
            </a:endParaRPr>
          </a:p>
          <a:p>
            <a:pPr marL="241300" marR="139065" indent="-228600">
              <a:lnSpc>
                <a:spcPct val="90200"/>
              </a:lnSpc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dirty="0"/>
              <a:t>	</a:t>
            </a:r>
            <a:r>
              <a:rPr dirty="0" sz="1800" spc="-5">
                <a:latin typeface="Carlito"/>
                <a:cs typeface="Carlito"/>
              </a:rPr>
              <a:t>Overall, </a:t>
            </a:r>
            <a:r>
              <a:rPr dirty="0" sz="1800">
                <a:latin typeface="Carlito"/>
                <a:cs typeface="Carlito"/>
              </a:rPr>
              <a:t>the </a:t>
            </a:r>
            <a:r>
              <a:rPr dirty="0" sz="1800" spc="-5">
                <a:latin typeface="Carlito"/>
                <a:cs typeface="Carlito"/>
              </a:rPr>
              <a:t>travel approval project in Salesforce provides </a:t>
            </a:r>
            <a:r>
              <a:rPr dirty="0" sz="1800">
                <a:latin typeface="Carlito"/>
                <a:cs typeface="Carlito"/>
              </a:rPr>
              <a:t>a </a:t>
            </a:r>
            <a:r>
              <a:rPr dirty="0" sz="1800" spc="-5">
                <a:latin typeface="Carlito"/>
                <a:cs typeface="Carlito"/>
              </a:rPr>
              <a:t>streamlined and  efficient </a:t>
            </a:r>
            <a:r>
              <a:rPr dirty="0" sz="1800">
                <a:latin typeface="Carlito"/>
                <a:cs typeface="Carlito"/>
              </a:rPr>
              <a:t>way </a:t>
            </a:r>
            <a:r>
              <a:rPr dirty="0" sz="1800" spc="-5">
                <a:latin typeface="Carlito"/>
                <a:cs typeface="Carlito"/>
              </a:rPr>
              <a:t>for employees </a:t>
            </a:r>
            <a:r>
              <a:rPr dirty="0" sz="1800">
                <a:latin typeface="Carlito"/>
                <a:cs typeface="Carlito"/>
              </a:rPr>
              <a:t>to request and manage travel expenses, </a:t>
            </a:r>
            <a:r>
              <a:rPr dirty="0" sz="1800" spc="-5">
                <a:latin typeface="Carlito"/>
                <a:cs typeface="Carlito"/>
              </a:rPr>
              <a:t>while </a:t>
            </a:r>
            <a:r>
              <a:rPr dirty="0" sz="1800">
                <a:latin typeface="Carlito"/>
                <a:cs typeface="Carlito"/>
              </a:rPr>
              <a:t>also  </a:t>
            </a:r>
            <a:r>
              <a:rPr dirty="0" sz="1800" spc="-5">
                <a:latin typeface="Carlito"/>
                <a:cs typeface="Carlito"/>
              </a:rPr>
              <a:t>providing </a:t>
            </a:r>
            <a:r>
              <a:rPr dirty="0" sz="1800">
                <a:latin typeface="Carlito"/>
                <a:cs typeface="Carlito"/>
              </a:rPr>
              <a:t>managers </a:t>
            </a:r>
            <a:r>
              <a:rPr dirty="0" sz="1800" spc="-5">
                <a:latin typeface="Carlito"/>
                <a:cs typeface="Carlito"/>
              </a:rPr>
              <a:t>with </a:t>
            </a:r>
            <a:r>
              <a:rPr dirty="0" sz="1800">
                <a:latin typeface="Carlito"/>
                <a:cs typeface="Carlito"/>
              </a:rPr>
              <a:t>the </a:t>
            </a:r>
            <a:r>
              <a:rPr dirty="0" sz="1800" spc="-5">
                <a:latin typeface="Carlito"/>
                <a:cs typeface="Carlito"/>
              </a:rPr>
              <a:t>tools </a:t>
            </a:r>
            <a:r>
              <a:rPr dirty="0" sz="1800">
                <a:latin typeface="Carlito"/>
                <a:cs typeface="Carlito"/>
              </a:rPr>
              <a:t>they need to </a:t>
            </a:r>
            <a:r>
              <a:rPr dirty="0" sz="1800" spc="-5">
                <a:latin typeface="Carlito"/>
                <a:cs typeface="Carlito"/>
              </a:rPr>
              <a:t>ensure </a:t>
            </a:r>
            <a:r>
              <a:rPr dirty="0" sz="1800">
                <a:latin typeface="Carlito"/>
                <a:cs typeface="Carlito"/>
              </a:rPr>
              <a:t>that all expenses are </a:t>
            </a:r>
            <a:r>
              <a:rPr dirty="0" sz="1800" spc="-5">
                <a:latin typeface="Carlito"/>
                <a:cs typeface="Carlito"/>
              </a:rPr>
              <a:t>approved 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accounted</a:t>
            </a:r>
            <a:r>
              <a:rPr dirty="0" sz="1800" spc="2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for.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6310" y="633729"/>
            <a:ext cx="10115550" cy="1794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2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EXERCISE –</a:t>
            </a:r>
            <a:r>
              <a:rPr dirty="0" u="heavy" sz="2200" spc="-1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20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02: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7300"/>
              </a:lnSpc>
            </a:pP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USE EXECUTE ANONYMOUS TO DEFINE AND EXECUTE THE </a:t>
            </a:r>
            <a:r>
              <a:rPr dirty="0" sz="2200" spc="-10" b="1">
                <a:solidFill>
                  <a:srgbClr val="90C225"/>
                </a:solidFill>
                <a:latin typeface="Times New Roman"/>
                <a:cs typeface="Times New Roman"/>
              </a:rPr>
              <a:t>FOLLOWING 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CODE: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DEVELOPER</a:t>
            </a:r>
            <a:r>
              <a:rPr dirty="0" sz="220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CONSOLE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07692" y="2488692"/>
            <a:ext cx="5736335" cy="3224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226" y="423798"/>
            <a:ext cx="1081913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1.DEFINE </a:t>
            </a:r>
            <a:r>
              <a:rPr dirty="0"/>
              <a:t>A </a:t>
            </a:r>
            <a:r>
              <a:rPr dirty="0" spc="-5"/>
              <a:t>STRING </a:t>
            </a:r>
            <a:r>
              <a:rPr dirty="0" spc="-10"/>
              <a:t>VARIABLE </a:t>
            </a:r>
            <a:r>
              <a:rPr dirty="0"/>
              <a:t>&amp; </a:t>
            </a:r>
            <a:r>
              <a:rPr dirty="0" spc="-5"/>
              <a:t>USE </a:t>
            </a:r>
            <a:r>
              <a:rPr dirty="0" spc="-10"/>
              <a:t>STRING </a:t>
            </a:r>
            <a:r>
              <a:rPr dirty="0" spc="-5"/>
              <a:t>METHOD ‘ENDSWITH’</a:t>
            </a:r>
            <a:r>
              <a:rPr dirty="0" spc="170"/>
              <a:t> </a:t>
            </a:r>
            <a:r>
              <a:rPr dirty="0"/>
              <a:t>TO</a:t>
            </a:r>
          </a:p>
          <a:p>
            <a:pPr marL="12700">
              <a:lnSpc>
                <a:spcPct val="100000"/>
              </a:lnSpc>
            </a:pPr>
            <a:r>
              <a:rPr dirty="0" spc="-5"/>
              <a:t>DISPLAY </a:t>
            </a:r>
            <a:r>
              <a:rPr dirty="0"/>
              <a:t>THE</a:t>
            </a:r>
            <a:r>
              <a:rPr dirty="0" spc="25"/>
              <a:t> </a:t>
            </a:r>
            <a:r>
              <a:rPr dirty="0" spc="-5"/>
              <a:t>OUTPUT.</a:t>
            </a:r>
          </a:p>
        </p:txBody>
      </p:sp>
      <p:sp>
        <p:nvSpPr>
          <p:cNvPr id="3" name="object 3"/>
          <p:cNvSpPr/>
          <p:nvPr/>
        </p:nvSpPr>
        <p:spPr>
          <a:xfrm>
            <a:off x="737616" y="1722120"/>
            <a:ext cx="8705088" cy="4467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323" y="642873"/>
            <a:ext cx="4551680" cy="1168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 spc="-5">
                <a:solidFill>
                  <a:srgbClr val="3E3E3E"/>
                </a:solidFill>
                <a:latin typeface="Trebuchet MS"/>
                <a:cs typeface="Trebuchet MS"/>
              </a:rPr>
              <a:t>2. </a:t>
            </a:r>
            <a:r>
              <a:rPr dirty="0" sz="2500" spc="-10">
                <a:solidFill>
                  <a:srgbClr val="3E3E3E"/>
                </a:solidFill>
                <a:latin typeface="Trebuchet MS"/>
                <a:cs typeface="Trebuchet MS"/>
              </a:rPr>
              <a:t>Define </a:t>
            </a:r>
            <a:r>
              <a:rPr dirty="0" sz="2500" spc="-5">
                <a:solidFill>
                  <a:srgbClr val="3E3E3E"/>
                </a:solidFill>
                <a:latin typeface="Trebuchet MS"/>
                <a:cs typeface="Trebuchet MS"/>
              </a:rPr>
              <a:t>2 Date type variables,  use Date </a:t>
            </a:r>
            <a:r>
              <a:rPr dirty="0" sz="2500" spc="-10">
                <a:solidFill>
                  <a:srgbClr val="3E3E3E"/>
                </a:solidFill>
                <a:latin typeface="Trebuchet MS"/>
                <a:cs typeface="Trebuchet MS"/>
              </a:rPr>
              <a:t>method </a:t>
            </a:r>
            <a:r>
              <a:rPr dirty="0" sz="2500" spc="-5">
                <a:solidFill>
                  <a:srgbClr val="3E3E3E"/>
                </a:solidFill>
                <a:latin typeface="Trebuchet MS"/>
                <a:cs typeface="Trebuchet MS"/>
              </a:rPr>
              <a:t>today() &amp; </a:t>
            </a:r>
            <a:r>
              <a:rPr dirty="0" sz="2500" spc="-10">
                <a:solidFill>
                  <a:srgbClr val="3E3E3E"/>
                </a:solidFill>
                <a:latin typeface="Trebuchet MS"/>
                <a:cs typeface="Trebuchet MS"/>
              </a:rPr>
              <a:t>add  </a:t>
            </a:r>
            <a:r>
              <a:rPr dirty="0" sz="2500" spc="-5">
                <a:solidFill>
                  <a:srgbClr val="3E3E3E"/>
                </a:solidFill>
                <a:latin typeface="Trebuchet MS"/>
                <a:cs typeface="Trebuchet MS"/>
              </a:rPr>
              <a:t>Days(30) to </a:t>
            </a:r>
            <a:r>
              <a:rPr dirty="0" sz="2500" spc="-10">
                <a:solidFill>
                  <a:srgbClr val="3E3E3E"/>
                </a:solidFill>
                <a:latin typeface="Trebuchet MS"/>
                <a:cs typeface="Trebuchet MS"/>
              </a:rPr>
              <a:t>display the</a:t>
            </a:r>
            <a:r>
              <a:rPr dirty="0" sz="2500" spc="-15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3E3E3E"/>
                </a:solidFill>
                <a:latin typeface="Trebuchet MS"/>
                <a:cs typeface="Trebuchet MS"/>
              </a:rPr>
              <a:t>output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616" y="4214621"/>
            <a:ext cx="475869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3E3E3E"/>
                </a:solidFill>
                <a:latin typeface="Trebuchet MS"/>
                <a:cs typeface="Trebuchet MS"/>
              </a:rPr>
              <a:t>3. Display the </a:t>
            </a:r>
            <a:r>
              <a:rPr dirty="0" sz="2400" spc="-10">
                <a:solidFill>
                  <a:srgbClr val="3E3E3E"/>
                </a:solidFill>
                <a:latin typeface="Trebuchet MS"/>
                <a:cs typeface="Trebuchet MS"/>
              </a:rPr>
              <a:t>output </a:t>
            </a:r>
            <a:r>
              <a:rPr dirty="0" sz="2400">
                <a:solidFill>
                  <a:srgbClr val="3E3E3E"/>
                </a:solidFill>
                <a:latin typeface="Trebuchet MS"/>
                <a:cs typeface="Trebuchet MS"/>
              </a:rPr>
              <a:t>of </a:t>
            </a:r>
            <a:r>
              <a:rPr dirty="0" sz="2400" spc="-5">
                <a:solidFill>
                  <a:srgbClr val="3E3E3E"/>
                </a:solidFill>
                <a:latin typeface="Trebuchet MS"/>
                <a:cs typeface="Trebuchet MS"/>
              </a:rPr>
              <a:t>an Integer  </a:t>
            </a:r>
            <a:r>
              <a:rPr dirty="0" sz="2400">
                <a:solidFill>
                  <a:srgbClr val="3E3E3E"/>
                </a:solidFill>
                <a:latin typeface="Trebuchet MS"/>
                <a:cs typeface="Trebuchet MS"/>
              </a:rPr>
              <a:t>variable from string </a:t>
            </a:r>
            <a:r>
              <a:rPr dirty="0" sz="2400" spc="-5">
                <a:solidFill>
                  <a:srgbClr val="3E3E3E"/>
                </a:solidFill>
                <a:latin typeface="Trebuchet MS"/>
                <a:cs typeface="Trebuchet MS"/>
              </a:rPr>
              <a:t>‘10’ and then  add 20 to</a:t>
            </a:r>
            <a:r>
              <a:rPr dirty="0" sz="240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3E3E3E"/>
                </a:solidFill>
                <a:latin typeface="Trebuchet MS"/>
                <a:cs typeface="Trebuchet MS"/>
              </a:rPr>
              <a:t>it.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38800" y="109728"/>
            <a:ext cx="4184904" cy="261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66944" y="3616452"/>
            <a:ext cx="4629911" cy="2724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595" y="663702"/>
            <a:ext cx="4697095" cy="1168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 spc="-5" b="0">
                <a:solidFill>
                  <a:srgbClr val="3E3E3E"/>
                </a:solidFill>
                <a:latin typeface="Trebuchet MS"/>
                <a:cs typeface="Trebuchet MS"/>
              </a:rPr>
              <a:t>4. </a:t>
            </a:r>
            <a:r>
              <a:rPr dirty="0" sz="2500" spc="-10" b="0">
                <a:solidFill>
                  <a:srgbClr val="3E3E3E"/>
                </a:solidFill>
                <a:latin typeface="Trebuchet MS"/>
                <a:cs typeface="Trebuchet MS"/>
              </a:rPr>
              <a:t>Define </a:t>
            </a:r>
            <a:r>
              <a:rPr dirty="0" sz="2500" spc="-5" b="0">
                <a:solidFill>
                  <a:srgbClr val="3E3E3E"/>
                </a:solidFill>
                <a:latin typeface="Trebuchet MS"/>
                <a:cs typeface="Trebuchet MS"/>
              </a:rPr>
              <a:t>a String </a:t>
            </a:r>
            <a:r>
              <a:rPr dirty="0" sz="2500" spc="-10" b="0">
                <a:solidFill>
                  <a:srgbClr val="3E3E3E"/>
                </a:solidFill>
                <a:latin typeface="Trebuchet MS"/>
                <a:cs typeface="Trebuchet MS"/>
              </a:rPr>
              <a:t>Variable </a:t>
            </a:r>
            <a:r>
              <a:rPr dirty="0" sz="2500" spc="-5" b="0">
                <a:solidFill>
                  <a:srgbClr val="3E3E3E"/>
                </a:solidFill>
                <a:latin typeface="Trebuchet MS"/>
                <a:cs typeface="Trebuchet MS"/>
              </a:rPr>
              <a:t>&amp; </a:t>
            </a:r>
            <a:r>
              <a:rPr dirty="0" sz="2500" spc="-10" b="0">
                <a:solidFill>
                  <a:srgbClr val="3E3E3E"/>
                </a:solidFill>
                <a:latin typeface="Trebuchet MS"/>
                <a:cs typeface="Trebuchet MS"/>
              </a:rPr>
              <a:t>use  </a:t>
            </a:r>
            <a:r>
              <a:rPr dirty="0" sz="2500" spc="-5" b="0">
                <a:solidFill>
                  <a:srgbClr val="3E3E3E"/>
                </a:solidFill>
                <a:latin typeface="Trebuchet MS"/>
                <a:cs typeface="Trebuchet MS"/>
              </a:rPr>
              <a:t>string method </a:t>
            </a:r>
            <a:r>
              <a:rPr dirty="0" sz="2500" spc="-10" b="0">
                <a:solidFill>
                  <a:srgbClr val="3E3E3E"/>
                </a:solidFill>
                <a:latin typeface="Trebuchet MS"/>
                <a:cs typeface="Trebuchet MS"/>
              </a:rPr>
              <a:t>length() </a:t>
            </a:r>
            <a:r>
              <a:rPr dirty="0" sz="2500" spc="-5" b="0">
                <a:solidFill>
                  <a:srgbClr val="3E3E3E"/>
                </a:solidFill>
                <a:latin typeface="Trebuchet MS"/>
                <a:cs typeface="Trebuchet MS"/>
              </a:rPr>
              <a:t>to </a:t>
            </a:r>
            <a:r>
              <a:rPr dirty="0" sz="2500" spc="-10" b="0">
                <a:solidFill>
                  <a:srgbClr val="3E3E3E"/>
                </a:solidFill>
                <a:latin typeface="Trebuchet MS"/>
                <a:cs typeface="Trebuchet MS"/>
              </a:rPr>
              <a:t>display  the </a:t>
            </a:r>
            <a:r>
              <a:rPr dirty="0" sz="2500" spc="-5" b="0">
                <a:solidFill>
                  <a:srgbClr val="3E3E3E"/>
                </a:solidFill>
                <a:latin typeface="Trebuchet MS"/>
                <a:cs typeface="Trebuchet MS"/>
              </a:rPr>
              <a:t>output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291" y="4027373"/>
            <a:ext cx="4399280" cy="1169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 spc="-5">
                <a:solidFill>
                  <a:srgbClr val="3E3E3E"/>
                </a:solidFill>
                <a:latin typeface="Trebuchet MS"/>
                <a:cs typeface="Trebuchet MS"/>
              </a:rPr>
              <a:t>5. </a:t>
            </a:r>
            <a:r>
              <a:rPr dirty="0" sz="2500" spc="-10">
                <a:solidFill>
                  <a:srgbClr val="3E3E3E"/>
                </a:solidFill>
                <a:latin typeface="Trebuchet MS"/>
                <a:cs typeface="Trebuchet MS"/>
              </a:rPr>
              <a:t>Define </a:t>
            </a:r>
            <a:r>
              <a:rPr dirty="0" sz="2500" spc="-5">
                <a:solidFill>
                  <a:srgbClr val="3E3E3E"/>
                </a:solidFill>
                <a:latin typeface="Trebuchet MS"/>
                <a:cs typeface="Trebuchet MS"/>
              </a:rPr>
              <a:t>a List of </a:t>
            </a:r>
            <a:r>
              <a:rPr dirty="0" sz="2500" spc="-10">
                <a:solidFill>
                  <a:srgbClr val="3E3E3E"/>
                </a:solidFill>
                <a:latin typeface="Trebuchet MS"/>
                <a:cs typeface="Trebuchet MS"/>
              </a:rPr>
              <a:t>integer and  display the </a:t>
            </a:r>
            <a:r>
              <a:rPr dirty="0" sz="2500" spc="-5">
                <a:solidFill>
                  <a:srgbClr val="3E3E3E"/>
                </a:solidFill>
                <a:latin typeface="Trebuchet MS"/>
                <a:cs typeface="Trebuchet MS"/>
              </a:rPr>
              <a:t>output </a:t>
            </a:r>
            <a:r>
              <a:rPr dirty="0" sz="2500" spc="-10">
                <a:solidFill>
                  <a:srgbClr val="3E3E3E"/>
                </a:solidFill>
                <a:latin typeface="Trebuchet MS"/>
                <a:cs typeface="Trebuchet MS"/>
              </a:rPr>
              <a:t>using add(),  get(), set(), clear(),</a:t>
            </a:r>
            <a:r>
              <a:rPr dirty="0" sz="2500" spc="20">
                <a:solidFill>
                  <a:srgbClr val="3E3E3E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3E3E3E"/>
                </a:solidFill>
                <a:latin typeface="Trebuchet MS"/>
                <a:cs typeface="Trebuchet MS"/>
              </a:rPr>
              <a:t>methods.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7444" y="312420"/>
            <a:ext cx="4184903" cy="2615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41035" y="3675888"/>
            <a:ext cx="4401312" cy="2616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420" y="387172"/>
            <a:ext cx="10299065" cy="78803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500" spc="-5" b="0">
                <a:latin typeface="Times New Roman"/>
                <a:cs typeface="Times New Roman"/>
              </a:rPr>
              <a:t>Use Execute Anonymous to define and execute the following code to display the  value of x = 0 to</a:t>
            </a:r>
            <a:r>
              <a:rPr dirty="0" sz="2500" spc="30" b="0">
                <a:latin typeface="Times New Roman"/>
                <a:cs typeface="Times New Roman"/>
              </a:rPr>
              <a:t> </a:t>
            </a:r>
            <a:r>
              <a:rPr dirty="0" sz="2500" spc="-5" b="0">
                <a:latin typeface="Times New Roman"/>
                <a:cs typeface="Times New Roman"/>
              </a:rPr>
              <a:t>9.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7800" y="1589532"/>
            <a:ext cx="7944611" cy="462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3876"/>
            <a:ext cx="10095230" cy="1794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2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dirty="0" u="heavy" sz="2200" spc="-2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2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3: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ANSWER THE </a:t>
            </a:r>
            <a:r>
              <a:rPr dirty="0" sz="2200" spc="-10" b="1">
                <a:solidFill>
                  <a:srgbClr val="90C225"/>
                </a:solidFill>
                <a:latin typeface="Times New Roman"/>
                <a:cs typeface="Times New Roman"/>
              </a:rPr>
              <a:t>FOLLOWING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IN TRUE </a:t>
            </a:r>
            <a:r>
              <a:rPr dirty="0" sz="2200" spc="-10" b="1">
                <a:solidFill>
                  <a:srgbClr val="90C225"/>
                </a:solidFill>
                <a:latin typeface="Times New Roman"/>
                <a:cs typeface="Times New Roman"/>
              </a:rPr>
              <a:t>OR</a:t>
            </a:r>
            <a:r>
              <a:rPr dirty="0" sz="2200" spc="5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FALSE: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6800"/>
              </a:lnSpc>
              <a:spcBef>
                <a:spcPts val="15"/>
              </a:spcBef>
              <a:tabLst>
                <a:tab pos="5340985" algn="l"/>
              </a:tabLst>
            </a:pP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INTEGER MYUNLUCKLYNUMBER</a:t>
            </a:r>
            <a:r>
              <a:rPr dirty="0" sz="2200" spc="4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=</a:t>
            </a:r>
            <a:r>
              <a:rPr dirty="0" sz="2200" spc="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7;	INTEGER MYLUCKYNUMBER =</a:t>
            </a:r>
            <a:r>
              <a:rPr dirty="0" sz="2200" spc="-3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15;  MYLUCKYNUMBER != MYUNLUCKLYNUMBER +</a:t>
            </a:r>
            <a:r>
              <a:rPr dirty="0" sz="2200" spc="4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8.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1644" y="2161044"/>
            <a:ext cx="8278368" cy="4322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37490"/>
            <a:ext cx="19157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90C225"/>
                  </a:solidFill>
                </a:uFill>
              </a:rPr>
              <a:t>EXERCISE</a:t>
            </a:r>
            <a:r>
              <a:rPr dirty="0" u="heavy" spc="-40">
                <a:uFill>
                  <a:solidFill>
                    <a:srgbClr val="90C225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90C225"/>
                  </a:solidFill>
                </a:uFill>
              </a:rPr>
              <a:t>4: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69390"/>
            <a:ext cx="84664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444365" algn="l"/>
              </a:tabLst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ANSWER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THE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FOLLOWING IN TRUE OR FALSE:  BOOLEAN ISFALSE</a:t>
            </a:r>
            <a:r>
              <a:rPr dirty="0" sz="2400" spc="3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=</a:t>
            </a:r>
            <a:r>
              <a:rPr dirty="0" sz="2400" spc="1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FALSE;	BOOLEAN ISTRUE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=</a:t>
            </a:r>
            <a:r>
              <a:rPr dirty="0" sz="2400" spc="-2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TRUE;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3816" y="2048255"/>
            <a:ext cx="8311896" cy="450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09498"/>
            <a:ext cx="7469505" cy="2348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4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dirty="0" u="heavy" sz="2400" spc="3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5: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 marR="5080">
              <a:lnSpc>
                <a:spcPct val="107100"/>
              </a:lnSpc>
              <a:spcBef>
                <a:spcPts val="5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ANSWER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THE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FOLLOWING IN TRUE OR FALSE:  DATE TOMORROW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=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DATE.TODAY().ADDDAYS(1);  DATE TODAY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=</a:t>
            </a:r>
            <a:r>
              <a:rPr dirty="0" sz="2400" spc="3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DATE.TODAY();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TODAY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!=</a:t>
            </a:r>
            <a:r>
              <a:rPr dirty="0" sz="2400" spc="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TOMORROW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1144" y="2743200"/>
            <a:ext cx="8401812" cy="3713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6857"/>
            <a:ext cx="19157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90C225"/>
                  </a:solidFill>
                </a:uFill>
              </a:rPr>
              <a:t>EXERCISE</a:t>
            </a:r>
            <a:r>
              <a:rPr dirty="0" u="heavy" spc="-40">
                <a:uFill>
                  <a:solidFill>
                    <a:srgbClr val="90C225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90C225"/>
                  </a:solidFill>
                </a:uFill>
              </a:rPr>
              <a:t>6: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763092"/>
            <a:ext cx="9681210" cy="808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95"/>
              </a:spcBef>
            </a:pP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WRITE </a:t>
            </a:r>
            <a:r>
              <a:rPr dirty="0" sz="2400">
                <a:solidFill>
                  <a:srgbClr val="90C225"/>
                </a:solidFill>
                <a:latin typeface="Times New Roman"/>
                <a:cs typeface="Times New Roman"/>
              </a:rPr>
              <a:t>A </a:t>
            </a:r>
            <a:r>
              <a:rPr dirty="0" sz="2400" spc="-10">
                <a:solidFill>
                  <a:srgbClr val="90C225"/>
                </a:solidFill>
                <a:latin typeface="Times New Roman"/>
                <a:cs typeface="Times New Roman"/>
              </a:rPr>
              <a:t>PROGRAM </a:t>
            </a: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AND EXECUTE </a:t>
            </a:r>
            <a:r>
              <a:rPr dirty="0" sz="2400">
                <a:solidFill>
                  <a:srgbClr val="90C225"/>
                </a:solidFill>
                <a:latin typeface="Times New Roman"/>
                <a:cs typeface="Times New Roman"/>
              </a:rPr>
              <a:t>TO </a:t>
            </a: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DEMO THE USE OF </a:t>
            </a:r>
            <a:r>
              <a:rPr dirty="0" sz="2400">
                <a:solidFill>
                  <a:srgbClr val="90C225"/>
                </a:solidFill>
                <a:latin typeface="Times New Roman"/>
                <a:cs typeface="Times New Roman"/>
              </a:rPr>
              <a:t>“IF..ELSE  </a:t>
            </a: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IF...ELSE”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0411" y="1543811"/>
            <a:ext cx="7866888" cy="4498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80161"/>
            <a:ext cx="10224770" cy="156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4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dirty="0" u="heavy" sz="2400" spc="3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7: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WRITE </a:t>
            </a:r>
            <a:r>
              <a:rPr dirty="0" sz="2400">
                <a:solidFill>
                  <a:srgbClr val="90C225"/>
                </a:solidFill>
                <a:latin typeface="Times New Roman"/>
                <a:cs typeface="Times New Roman"/>
              </a:rPr>
              <a:t>A </a:t>
            </a:r>
            <a:r>
              <a:rPr dirty="0" sz="2400" spc="-10">
                <a:solidFill>
                  <a:srgbClr val="90C225"/>
                </a:solidFill>
                <a:latin typeface="Times New Roman"/>
                <a:cs typeface="Times New Roman"/>
              </a:rPr>
              <a:t>PROGRAM </a:t>
            </a:r>
            <a:r>
              <a:rPr dirty="0" sz="2400">
                <a:solidFill>
                  <a:srgbClr val="90C225"/>
                </a:solidFill>
                <a:latin typeface="Times New Roman"/>
                <a:cs typeface="Times New Roman"/>
              </a:rPr>
              <a:t>TO </a:t>
            </a: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EXECUTE AND DEMO THE </a:t>
            </a:r>
            <a:r>
              <a:rPr dirty="0" sz="2400" spc="-10">
                <a:solidFill>
                  <a:srgbClr val="90C225"/>
                </a:solidFill>
                <a:latin typeface="Times New Roman"/>
                <a:cs typeface="Times New Roman"/>
              </a:rPr>
              <a:t>USE </a:t>
            </a: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OF “APEX </a:t>
            </a:r>
            <a:r>
              <a:rPr dirty="0" sz="2400">
                <a:solidFill>
                  <a:srgbClr val="90C225"/>
                </a:solidFill>
                <a:latin typeface="Times New Roman"/>
                <a:cs typeface="Times New Roman"/>
              </a:rPr>
              <a:t>–</a:t>
            </a:r>
            <a:r>
              <a:rPr dirty="0" sz="2400" spc="155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FOR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LOOP”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6636" y="1965960"/>
            <a:ext cx="9843770" cy="4270375"/>
            <a:chOff x="516636" y="1965960"/>
            <a:chExt cx="9843770" cy="4270375"/>
          </a:xfrm>
        </p:grpSpPr>
        <p:sp>
          <p:nvSpPr>
            <p:cNvPr id="4" name="object 4"/>
            <p:cNvSpPr/>
            <p:nvPr/>
          </p:nvSpPr>
          <p:spPr>
            <a:xfrm>
              <a:off x="516636" y="1965960"/>
              <a:ext cx="5980176" cy="42702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75247" y="2612136"/>
              <a:ext cx="4184904" cy="29702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433" y="394842"/>
            <a:ext cx="17272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MODULE</a:t>
            </a:r>
            <a:r>
              <a:rPr dirty="0" spc="-60"/>
              <a:t> </a:t>
            </a:r>
            <a:r>
              <a:rPr dirty="0" spc="-5"/>
              <a:t>1: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3067" y="1258061"/>
            <a:ext cx="7333615" cy="2604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447675" marR="339725" indent="-447675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Arial"/>
              <a:buChar char="►"/>
              <a:tabLst>
                <a:tab pos="447675" algn="l"/>
                <a:tab pos="448309" algn="l"/>
              </a:tabLst>
            </a:pP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This project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module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focuses on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the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non-coding approach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to</a:t>
            </a:r>
            <a:r>
              <a:rPr dirty="0" sz="1800" spc="9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modifying</a:t>
            </a:r>
            <a:endParaRPr sz="1800">
              <a:latin typeface="Carlito"/>
              <a:cs typeface="Carlito"/>
            </a:endParaRPr>
          </a:p>
          <a:p>
            <a:pPr algn="r" marR="339725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the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user interface,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as you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customize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an app that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tracks company</a:t>
            </a:r>
            <a:r>
              <a:rPr dirty="0" sz="1800" spc="10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travel.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Clr>
                <a:srgbClr val="90C225"/>
              </a:buClr>
              <a:buSzPct val="80555"/>
              <a:buFont typeface="Arial"/>
              <a:buChar char="►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Create</a:t>
            </a:r>
            <a:r>
              <a:rPr dirty="0" sz="1800" spc="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Custom</a:t>
            </a:r>
            <a:endParaRPr sz="1800">
              <a:latin typeface="Carlito"/>
              <a:cs typeface="Carlito"/>
            </a:endParaRPr>
          </a:p>
          <a:p>
            <a:pPr marL="355600" marR="5080">
              <a:lnSpc>
                <a:spcPct val="100000"/>
              </a:lnSpc>
            </a:pP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App,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Objects, Fields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&amp;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Relationships,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and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how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you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customize 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the App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using  declarative</a:t>
            </a:r>
            <a:r>
              <a:rPr dirty="0" sz="1800" spc="5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tools.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Carlito"/>
              <a:cs typeface="Carlito"/>
            </a:endParaRPr>
          </a:p>
          <a:p>
            <a:pPr marL="11747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Module </a:t>
            </a:r>
            <a:r>
              <a:rPr dirty="0" sz="1800" spc="-5">
                <a:solidFill>
                  <a:srgbClr val="3E3E3E"/>
                </a:solidFill>
                <a:latin typeface="Carlito"/>
                <a:cs typeface="Carlito"/>
              </a:rPr>
              <a:t>Take</a:t>
            </a:r>
            <a:r>
              <a:rPr dirty="0" sz="1800">
                <a:solidFill>
                  <a:srgbClr val="3E3E3E"/>
                </a:solidFill>
                <a:latin typeface="Carlito"/>
                <a:cs typeface="Carlito"/>
              </a:rPr>
              <a:t> Away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324" y="1682495"/>
            <a:ext cx="5417820" cy="3493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3876"/>
            <a:ext cx="1752600" cy="3606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200" spc="-5">
                <a:uFill>
                  <a:solidFill>
                    <a:srgbClr val="90C225"/>
                  </a:solidFill>
                </a:uFill>
              </a:rPr>
              <a:t>EXERCISE</a:t>
            </a:r>
            <a:r>
              <a:rPr dirty="0" u="heavy" sz="2200" spc="-75">
                <a:uFill>
                  <a:solidFill>
                    <a:srgbClr val="90C225"/>
                  </a:solidFill>
                </a:uFill>
              </a:rPr>
              <a:t> </a:t>
            </a:r>
            <a:r>
              <a:rPr dirty="0" u="heavy" sz="2200" spc="-5">
                <a:uFill>
                  <a:solidFill>
                    <a:srgbClr val="90C225"/>
                  </a:solidFill>
                </a:uFill>
              </a:rPr>
              <a:t>8: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916939" y="740410"/>
            <a:ext cx="80518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90C225"/>
                </a:solidFill>
                <a:latin typeface="Times New Roman"/>
                <a:cs typeface="Times New Roman"/>
              </a:rPr>
              <a:t>WRITE A CLASS TO DEMO THE USE OF CONSTANTS IN</a:t>
            </a:r>
            <a:r>
              <a:rPr dirty="0" sz="2200" spc="125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90C225"/>
                </a:solidFill>
                <a:latin typeface="Times New Roman"/>
                <a:cs typeface="Times New Roman"/>
              </a:rPr>
              <a:t>APEX: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6000" y="2400300"/>
            <a:ext cx="4184904" cy="3247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32205"/>
            <a:ext cx="19157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90C225"/>
                  </a:solidFill>
                </a:uFill>
              </a:rPr>
              <a:t>EXERCISE</a:t>
            </a:r>
            <a:r>
              <a:rPr dirty="0" u="heavy" spc="-40">
                <a:uFill>
                  <a:solidFill>
                    <a:srgbClr val="90C225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90C225"/>
                  </a:solidFill>
                </a:uFill>
              </a:rPr>
              <a:t>9: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310" y="1414017"/>
            <a:ext cx="9153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WRITE A CLASS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TO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DEMO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THE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USE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OF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INTERFACE IN</a:t>
            </a:r>
            <a:r>
              <a:rPr dirty="0" sz="2400" spc="6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APEX: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5216" y="1930907"/>
            <a:ext cx="3863340" cy="2267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57800" y="1822704"/>
            <a:ext cx="4325111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9400" y="4386071"/>
            <a:ext cx="4325111" cy="2267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208279"/>
            <a:ext cx="10034905" cy="1436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2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dirty="0" u="heavy" sz="2200" spc="-2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2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10: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DEMO ON DML INSERT </a:t>
            </a:r>
            <a:r>
              <a:rPr dirty="0" sz="2200" spc="-10" b="1">
                <a:solidFill>
                  <a:srgbClr val="90C225"/>
                </a:solidFill>
                <a:latin typeface="Times New Roman"/>
                <a:cs typeface="Times New Roman"/>
              </a:rPr>
              <a:t>OPERATION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USING DATABASE</a:t>
            </a:r>
            <a:r>
              <a:rPr dirty="0" sz="2200" spc="5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METHODS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1.INSERT A CUSTOMER RECORD FIRST USING SIMPLE DML</a:t>
            </a:r>
            <a:r>
              <a:rPr dirty="0" sz="2200" spc="4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STATEMENT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2136660"/>
            <a:ext cx="7894320" cy="4143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69925"/>
            <a:ext cx="10470515" cy="237299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u="heavy" sz="240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dirty="0" u="heavy" sz="2400" spc="-3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11: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Write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and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execute SOQL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queries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from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Developer</a:t>
            </a:r>
            <a:r>
              <a:rPr dirty="0" sz="2400" spc="-8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Console</a:t>
            </a:r>
            <a:endParaRPr sz="2400">
              <a:latin typeface="Times New Roman"/>
              <a:cs typeface="Times New Roman"/>
            </a:endParaRPr>
          </a:p>
          <a:p>
            <a:pPr marL="12700" marR="5080" indent="76200">
              <a:lnSpc>
                <a:spcPct val="107100"/>
              </a:lnSpc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Display ID, Amount,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Stage,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Account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Name,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Account Industry, Account Website 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From</a:t>
            </a:r>
            <a:r>
              <a:rPr dirty="0" sz="2400" spc="-2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Opportunity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AND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“Account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Annual Revenue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&gt;</a:t>
            </a:r>
            <a:r>
              <a:rPr dirty="0" sz="2400" spc="2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5000”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Add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a Where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Clause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“Account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Industry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=</a:t>
            </a:r>
            <a:r>
              <a:rPr dirty="0" sz="2400" spc="1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Energy”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044" y="2804160"/>
            <a:ext cx="8077200" cy="388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469123"/>
            <a:ext cx="9817735" cy="23742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u="heavy" sz="24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dirty="0" u="heavy" sz="2400" spc="3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12: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3080"/>
              </a:lnSpc>
              <a:spcBef>
                <a:spcPts val="130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WRITE AN APEX TRIGGER, NAME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=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CUSTOMERTRIGGER.  CREATE A BILLING RECORD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WHEN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ON CUSTOMER OBJECT THE  'STATUS' FIELD CHANGES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TO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ACTIVE FROM INACTIVE. BILLING  “STATUS” MUST BE: PAID, AMOUNT PAID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=</a:t>
            </a:r>
            <a:r>
              <a:rPr dirty="0" sz="2400" spc="6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1000000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PERFORM THE DML ON A</a:t>
            </a:r>
            <a:r>
              <a:rPr dirty="0" sz="2400" spc="2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LIST.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2851404"/>
            <a:ext cx="7629144" cy="369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62443"/>
            <a:ext cx="8942070" cy="23742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u="heavy" sz="2400" spc="-5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EXERCISE</a:t>
            </a:r>
            <a:r>
              <a:rPr dirty="0" u="heavy" sz="2400" spc="3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b="1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imes New Roman"/>
                <a:cs typeface="Times New Roman"/>
              </a:rPr>
              <a:t>13: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WRITE A </a:t>
            </a:r>
            <a:r>
              <a:rPr dirty="0" sz="2400" spc="-10" b="1">
                <a:solidFill>
                  <a:srgbClr val="90C225"/>
                </a:solidFill>
                <a:latin typeface="Times New Roman"/>
                <a:cs typeface="Times New Roman"/>
              </a:rPr>
              <a:t>TEST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CLASS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FOR</a:t>
            </a:r>
            <a:r>
              <a:rPr dirty="0" sz="2400" spc="8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CUSTOMERTRIGGER.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7100"/>
              </a:lnSpc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CREATE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THE </a:t>
            </a:r>
            <a:r>
              <a:rPr dirty="0" sz="2400" spc="-10" b="1">
                <a:solidFill>
                  <a:srgbClr val="90C225"/>
                </a:solidFill>
                <a:latin typeface="Times New Roman"/>
                <a:cs typeface="Times New Roman"/>
              </a:rPr>
              <a:t>DATA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FOR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THE CUSTOMER CUSTOM OBJECT  USE TEST.STARTTEST()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&amp;</a:t>
            </a:r>
            <a:r>
              <a:rPr dirty="0" sz="2400" spc="7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TEST.STOPTEST().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USE ASSERT STATEMENT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TO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VALIDATE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THE</a:t>
            </a:r>
            <a:r>
              <a:rPr dirty="0" sz="2400" spc="90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OUTPUT,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TEST CLASS MUST HAVE FULL CODE</a:t>
            </a:r>
            <a:r>
              <a:rPr dirty="0" sz="2400" spc="6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COVERAGE.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8972" y="2875788"/>
            <a:ext cx="7885176" cy="3517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7509" y="519991"/>
            <a:ext cx="5122545" cy="1020444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u="heavy" sz="2400" spc="-175" b="1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Trebuchet MS"/>
                <a:cs typeface="Trebuchet MS"/>
              </a:rPr>
              <a:t>Exercise</a:t>
            </a:r>
            <a:r>
              <a:rPr dirty="0" u="heavy" sz="2400" spc="-195" b="1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400" spc="-190" b="1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Trebuchet MS"/>
                <a:cs typeface="Trebuchet MS"/>
              </a:rPr>
              <a:t>14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2500" spc="-5">
                <a:solidFill>
                  <a:srgbClr val="3E3E3E"/>
                </a:solidFill>
                <a:latin typeface="Carlito"/>
                <a:cs typeface="Carlito"/>
              </a:rPr>
              <a:t>ApexTrigger,Name=DisqualifyTestLeads</a:t>
            </a:r>
            <a:endParaRPr sz="25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199" y="3905601"/>
            <a:ext cx="2969260" cy="126682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u="heavy" sz="2700" spc="-35" b="1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2700" spc="-35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Carlito"/>
                <a:cs typeface="Carlito"/>
              </a:rPr>
              <a:t>xercise</a:t>
            </a:r>
            <a:r>
              <a:rPr dirty="0" u="heavy" sz="2700" spc="-20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700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Carlito"/>
                <a:cs typeface="Carlito"/>
              </a:rPr>
              <a:t>15</a:t>
            </a:r>
            <a:endParaRPr sz="270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1000"/>
              </a:spcBef>
            </a:pPr>
            <a:r>
              <a:rPr dirty="0" sz="2700" spc="-5">
                <a:solidFill>
                  <a:srgbClr val="3E3E3E"/>
                </a:solidFill>
                <a:latin typeface="Carlito"/>
                <a:cs typeface="Carlito"/>
              </a:rPr>
              <a:t>Write </a:t>
            </a:r>
            <a:r>
              <a:rPr dirty="0" sz="2700">
                <a:solidFill>
                  <a:srgbClr val="3E3E3E"/>
                </a:solidFill>
                <a:latin typeface="Carlito"/>
                <a:cs typeface="Carlito"/>
              </a:rPr>
              <a:t>a </a:t>
            </a:r>
            <a:r>
              <a:rPr dirty="0" sz="2700" spc="-5">
                <a:solidFill>
                  <a:srgbClr val="3E3E3E"/>
                </a:solidFill>
                <a:latin typeface="Carlito"/>
                <a:cs typeface="Carlito"/>
              </a:rPr>
              <a:t>Test Class</a:t>
            </a:r>
            <a:r>
              <a:rPr dirty="0" sz="2700" spc="-110">
                <a:solidFill>
                  <a:srgbClr val="3E3E3E"/>
                </a:solidFill>
                <a:latin typeface="Carlito"/>
                <a:cs typeface="Carlito"/>
              </a:rPr>
              <a:t> </a:t>
            </a:r>
            <a:r>
              <a:rPr dirty="0" sz="2700" spc="-5">
                <a:solidFill>
                  <a:srgbClr val="3E3E3E"/>
                </a:solidFill>
                <a:latin typeface="Carlito"/>
                <a:cs typeface="Carlito"/>
              </a:rPr>
              <a:t>for  DisqualifyTestLeads.</a:t>
            </a:r>
            <a:endParaRPr sz="27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8159" y="1565147"/>
            <a:ext cx="10083165" cy="5293360"/>
            <a:chOff x="518159" y="1565147"/>
            <a:chExt cx="10083165" cy="5293360"/>
          </a:xfrm>
        </p:grpSpPr>
        <p:sp>
          <p:nvSpPr>
            <p:cNvPr id="5" name="object 5"/>
            <p:cNvSpPr/>
            <p:nvPr/>
          </p:nvSpPr>
          <p:spPr>
            <a:xfrm>
              <a:off x="6277356" y="4242815"/>
              <a:ext cx="4323588" cy="26151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8159" y="1565147"/>
              <a:ext cx="7240524" cy="2731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33729"/>
            <a:ext cx="1892935" cy="3606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200" spc="-5">
                <a:uFill>
                  <a:solidFill>
                    <a:srgbClr val="90C225"/>
                  </a:solidFill>
                </a:uFill>
              </a:rPr>
              <a:t>EXERCISE</a:t>
            </a:r>
            <a:r>
              <a:rPr dirty="0" u="heavy" sz="2200" spc="-70">
                <a:uFill>
                  <a:solidFill>
                    <a:srgbClr val="90C225"/>
                  </a:solidFill>
                </a:uFill>
              </a:rPr>
              <a:t> </a:t>
            </a:r>
            <a:r>
              <a:rPr dirty="0" u="heavy" sz="2200" spc="-5">
                <a:uFill>
                  <a:solidFill>
                    <a:srgbClr val="90C225"/>
                  </a:solidFill>
                </a:uFill>
              </a:rPr>
              <a:t>16: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756310" y="1304290"/>
            <a:ext cx="1058862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CREATE A VISUALFORCE PAGE WHICH DISPLAYS OPPORTUNITY FIELDS AS  OUTPUT</a:t>
            </a:r>
            <a:r>
              <a:rPr dirty="0" sz="2200" spc="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200" spc="-5" b="1">
                <a:solidFill>
                  <a:srgbClr val="90C225"/>
                </a:solidFill>
                <a:latin typeface="Times New Roman"/>
                <a:cs typeface="Times New Roman"/>
              </a:rPr>
              <a:t>FIELDS.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655" y="2308860"/>
            <a:ext cx="4332732" cy="314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36691" y="2441448"/>
            <a:ext cx="4184904" cy="2883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32205"/>
            <a:ext cx="20681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90C225"/>
                  </a:solidFill>
                </a:uFill>
              </a:rPr>
              <a:t>EXERCISE</a:t>
            </a:r>
            <a:r>
              <a:rPr dirty="0" u="heavy" spc="-40">
                <a:uFill>
                  <a:solidFill>
                    <a:srgbClr val="90C225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90C225"/>
                  </a:solidFill>
                </a:uFill>
              </a:rPr>
              <a:t>17: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310" y="1363726"/>
            <a:ext cx="105492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CREATE A VISUALFORCE PAGE WHICH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SHOWS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 LIST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OF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ACCOUNTS  LINKED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TO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THEIR RECORD</a:t>
            </a:r>
            <a:r>
              <a:rPr dirty="0" sz="2400" spc="2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PAGES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0" y="2298192"/>
            <a:ext cx="4541520" cy="3247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80303" y="2496311"/>
            <a:ext cx="4184904" cy="29611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675" y="22352"/>
            <a:ext cx="20681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pc="-5">
                <a:uFill>
                  <a:solidFill>
                    <a:srgbClr val="90C225"/>
                  </a:solidFill>
                </a:uFill>
              </a:rPr>
              <a:t>EXERCISE</a:t>
            </a:r>
            <a:r>
              <a:rPr dirty="0" u="heavy" spc="-40">
                <a:uFill>
                  <a:solidFill>
                    <a:srgbClr val="90C225"/>
                  </a:solidFill>
                </a:uFill>
              </a:rPr>
              <a:t> </a:t>
            </a:r>
            <a:r>
              <a:rPr dirty="0" u="heavy">
                <a:uFill>
                  <a:solidFill>
                    <a:srgbClr val="90C225"/>
                  </a:solidFill>
                </a:uFill>
              </a:rPr>
              <a:t>18: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675" y="754126"/>
            <a:ext cx="1106360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CREATE A VISUALFORCE PAGE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THAT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USES A CUSTOM CONTROLLER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TO 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DISPLAY A LIST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OF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CASES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WITH THE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STATUS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OF 'NEW'. THE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PAGE MUST  </a:t>
            </a:r>
            <a:r>
              <a:rPr dirty="0" sz="2400" b="1">
                <a:solidFill>
                  <a:srgbClr val="90C225"/>
                </a:solidFill>
                <a:latin typeface="Times New Roman"/>
                <a:cs typeface="Times New Roman"/>
              </a:rPr>
              <a:t>BE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NAMED</a:t>
            </a:r>
            <a:r>
              <a:rPr dirty="0" sz="2400" spc="5" b="1">
                <a:solidFill>
                  <a:srgbClr val="90C225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solidFill>
                  <a:srgbClr val="90C225"/>
                </a:solidFill>
                <a:latin typeface="Times New Roman"/>
                <a:cs typeface="Times New Roman"/>
              </a:rPr>
              <a:t>NEWCASELIST</a:t>
            </a:r>
            <a:r>
              <a:rPr dirty="0" sz="2400" spc="-5">
                <a:solidFill>
                  <a:srgbClr val="90C225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4172" y="2004060"/>
            <a:ext cx="4224528" cy="2644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00344" y="1857755"/>
            <a:ext cx="4096511" cy="2790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33955" y="4771644"/>
            <a:ext cx="4943856" cy="507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62559"/>
            <a:ext cx="632587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92DF5F"/>
                </a:solidFill>
              </a:rPr>
              <a:t>CREATING LIGHTNING APP: TRAVEL</a:t>
            </a:r>
            <a:r>
              <a:rPr dirty="0" spc="50">
                <a:solidFill>
                  <a:srgbClr val="92DF5F"/>
                </a:solidFill>
              </a:rPr>
              <a:t> </a:t>
            </a:r>
            <a:r>
              <a:rPr dirty="0" spc="-5">
                <a:solidFill>
                  <a:srgbClr val="92DF5F"/>
                </a:solidFill>
              </a:rPr>
              <a:t>APP</a:t>
            </a:r>
          </a:p>
        </p:txBody>
      </p:sp>
      <p:sp>
        <p:nvSpPr>
          <p:cNvPr id="3" name="object 3"/>
          <p:cNvSpPr/>
          <p:nvPr/>
        </p:nvSpPr>
        <p:spPr>
          <a:xfrm>
            <a:off x="952500" y="1028700"/>
            <a:ext cx="8782812" cy="4894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0"/>
            <a:ext cx="12192000" cy="6856730"/>
            <a:chOff x="0" y="1520"/>
            <a:chExt cx="12192000" cy="6856730"/>
          </a:xfrm>
        </p:grpSpPr>
        <p:sp>
          <p:nvSpPr>
            <p:cNvPr id="3" name="object 3"/>
            <p:cNvSpPr/>
            <p:nvPr/>
          </p:nvSpPr>
          <p:spPr>
            <a:xfrm>
              <a:off x="0" y="1520"/>
              <a:ext cx="12191999" cy="68564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426954" y="968756"/>
              <a:ext cx="237109" cy="164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76358" y="569721"/>
              <a:ext cx="1316355" cy="628015"/>
            </a:xfrm>
            <a:custGeom>
              <a:avLst/>
              <a:gdLst/>
              <a:ahLst/>
              <a:cxnLst/>
              <a:rect l="l" t="t" r="r" b="b"/>
              <a:pathLst>
                <a:path w="1316354" h="628015">
                  <a:moveTo>
                    <a:pt x="97409" y="575818"/>
                  </a:moveTo>
                  <a:lnTo>
                    <a:pt x="97129" y="574967"/>
                  </a:lnTo>
                  <a:lnTo>
                    <a:pt x="96647" y="574548"/>
                  </a:lnTo>
                  <a:lnTo>
                    <a:pt x="97409" y="575818"/>
                  </a:lnTo>
                  <a:close/>
                </a:path>
                <a:path w="1316354" h="628015">
                  <a:moveTo>
                    <a:pt x="280174" y="484936"/>
                  </a:moveTo>
                  <a:lnTo>
                    <a:pt x="277253" y="482803"/>
                  </a:lnTo>
                  <a:lnTo>
                    <a:pt x="267843" y="481203"/>
                  </a:lnTo>
                  <a:lnTo>
                    <a:pt x="266484" y="480695"/>
                  </a:lnTo>
                  <a:lnTo>
                    <a:pt x="258851" y="477824"/>
                  </a:lnTo>
                  <a:lnTo>
                    <a:pt x="254139" y="471957"/>
                  </a:lnTo>
                  <a:lnTo>
                    <a:pt x="248500" y="466293"/>
                  </a:lnTo>
                  <a:lnTo>
                    <a:pt x="236728" y="463550"/>
                  </a:lnTo>
                  <a:lnTo>
                    <a:pt x="223621" y="463613"/>
                  </a:lnTo>
                  <a:lnTo>
                    <a:pt x="214782" y="465416"/>
                  </a:lnTo>
                  <a:lnTo>
                    <a:pt x="206184" y="470573"/>
                  </a:lnTo>
                  <a:lnTo>
                    <a:pt x="193802" y="480695"/>
                  </a:lnTo>
                  <a:lnTo>
                    <a:pt x="194119" y="474345"/>
                  </a:lnTo>
                  <a:lnTo>
                    <a:pt x="194297" y="470573"/>
                  </a:lnTo>
                  <a:lnTo>
                    <a:pt x="194144" y="469011"/>
                  </a:lnTo>
                  <a:lnTo>
                    <a:pt x="193700" y="464312"/>
                  </a:lnTo>
                  <a:lnTo>
                    <a:pt x="193141" y="458343"/>
                  </a:lnTo>
                  <a:lnTo>
                    <a:pt x="192913" y="455930"/>
                  </a:lnTo>
                  <a:lnTo>
                    <a:pt x="191312" y="449084"/>
                  </a:lnTo>
                  <a:lnTo>
                    <a:pt x="188747" y="448995"/>
                  </a:lnTo>
                  <a:lnTo>
                    <a:pt x="185661" y="452983"/>
                  </a:lnTo>
                  <a:lnTo>
                    <a:pt x="182499" y="458343"/>
                  </a:lnTo>
                  <a:lnTo>
                    <a:pt x="178904" y="453961"/>
                  </a:lnTo>
                  <a:lnTo>
                    <a:pt x="175171" y="454571"/>
                  </a:lnTo>
                  <a:lnTo>
                    <a:pt x="171043" y="458558"/>
                  </a:lnTo>
                  <a:lnTo>
                    <a:pt x="166243" y="464312"/>
                  </a:lnTo>
                  <a:lnTo>
                    <a:pt x="157988" y="458724"/>
                  </a:lnTo>
                  <a:lnTo>
                    <a:pt x="158000" y="463550"/>
                  </a:lnTo>
                  <a:lnTo>
                    <a:pt x="155575" y="469011"/>
                  </a:lnTo>
                  <a:lnTo>
                    <a:pt x="146304" y="465582"/>
                  </a:lnTo>
                  <a:lnTo>
                    <a:pt x="146431" y="469011"/>
                  </a:lnTo>
                  <a:lnTo>
                    <a:pt x="145796" y="474345"/>
                  </a:lnTo>
                  <a:lnTo>
                    <a:pt x="132334" y="471170"/>
                  </a:lnTo>
                  <a:lnTo>
                    <a:pt x="133985" y="479552"/>
                  </a:lnTo>
                  <a:lnTo>
                    <a:pt x="130175" y="480568"/>
                  </a:lnTo>
                  <a:lnTo>
                    <a:pt x="127762" y="482981"/>
                  </a:lnTo>
                  <a:lnTo>
                    <a:pt x="124968" y="485013"/>
                  </a:lnTo>
                  <a:lnTo>
                    <a:pt x="122174" y="486918"/>
                  </a:lnTo>
                  <a:lnTo>
                    <a:pt x="124206" y="487934"/>
                  </a:lnTo>
                  <a:lnTo>
                    <a:pt x="122428" y="488950"/>
                  </a:lnTo>
                  <a:lnTo>
                    <a:pt x="120777" y="490093"/>
                  </a:lnTo>
                  <a:lnTo>
                    <a:pt x="118364" y="490982"/>
                  </a:lnTo>
                  <a:lnTo>
                    <a:pt x="116078" y="491744"/>
                  </a:lnTo>
                  <a:lnTo>
                    <a:pt x="111379" y="494284"/>
                  </a:lnTo>
                  <a:lnTo>
                    <a:pt x="107950" y="496443"/>
                  </a:lnTo>
                  <a:lnTo>
                    <a:pt x="104394" y="498602"/>
                  </a:lnTo>
                  <a:lnTo>
                    <a:pt x="101219" y="503936"/>
                  </a:lnTo>
                  <a:lnTo>
                    <a:pt x="96139" y="509778"/>
                  </a:lnTo>
                  <a:lnTo>
                    <a:pt x="96520" y="513080"/>
                  </a:lnTo>
                  <a:lnTo>
                    <a:pt x="93472" y="516890"/>
                  </a:lnTo>
                  <a:lnTo>
                    <a:pt x="90932" y="518795"/>
                  </a:lnTo>
                  <a:lnTo>
                    <a:pt x="86614" y="520827"/>
                  </a:lnTo>
                  <a:lnTo>
                    <a:pt x="82296" y="522986"/>
                  </a:lnTo>
                  <a:lnTo>
                    <a:pt x="78232" y="526542"/>
                  </a:lnTo>
                  <a:lnTo>
                    <a:pt x="66294" y="533654"/>
                  </a:lnTo>
                  <a:lnTo>
                    <a:pt x="65151" y="535940"/>
                  </a:lnTo>
                  <a:lnTo>
                    <a:pt x="59944" y="540131"/>
                  </a:lnTo>
                  <a:lnTo>
                    <a:pt x="54610" y="544322"/>
                  </a:lnTo>
                  <a:lnTo>
                    <a:pt x="49530" y="549148"/>
                  </a:lnTo>
                  <a:lnTo>
                    <a:pt x="44323" y="549656"/>
                  </a:lnTo>
                  <a:lnTo>
                    <a:pt x="39243" y="550291"/>
                  </a:lnTo>
                  <a:lnTo>
                    <a:pt x="34671" y="553466"/>
                  </a:lnTo>
                  <a:lnTo>
                    <a:pt x="30607" y="554990"/>
                  </a:lnTo>
                  <a:lnTo>
                    <a:pt x="26416" y="556514"/>
                  </a:lnTo>
                  <a:lnTo>
                    <a:pt x="28448" y="556768"/>
                  </a:lnTo>
                  <a:lnTo>
                    <a:pt x="30734" y="557784"/>
                  </a:lnTo>
                  <a:lnTo>
                    <a:pt x="33439" y="557707"/>
                  </a:lnTo>
                  <a:lnTo>
                    <a:pt x="33782" y="557657"/>
                  </a:lnTo>
                  <a:lnTo>
                    <a:pt x="34798" y="557657"/>
                  </a:lnTo>
                  <a:lnTo>
                    <a:pt x="33439" y="557707"/>
                  </a:lnTo>
                  <a:lnTo>
                    <a:pt x="32766" y="557784"/>
                  </a:lnTo>
                  <a:lnTo>
                    <a:pt x="28194" y="560451"/>
                  </a:lnTo>
                  <a:lnTo>
                    <a:pt x="23241" y="561213"/>
                  </a:lnTo>
                  <a:lnTo>
                    <a:pt x="19685" y="564896"/>
                  </a:lnTo>
                  <a:lnTo>
                    <a:pt x="25654" y="564388"/>
                  </a:lnTo>
                  <a:lnTo>
                    <a:pt x="24765" y="564896"/>
                  </a:lnTo>
                  <a:lnTo>
                    <a:pt x="23876" y="565277"/>
                  </a:lnTo>
                  <a:lnTo>
                    <a:pt x="16510" y="569468"/>
                  </a:lnTo>
                  <a:lnTo>
                    <a:pt x="13716" y="570992"/>
                  </a:lnTo>
                  <a:lnTo>
                    <a:pt x="10795" y="572516"/>
                  </a:lnTo>
                  <a:lnTo>
                    <a:pt x="8255" y="575437"/>
                  </a:lnTo>
                  <a:lnTo>
                    <a:pt x="508" y="580898"/>
                  </a:lnTo>
                  <a:lnTo>
                    <a:pt x="0" y="583057"/>
                  </a:lnTo>
                  <a:lnTo>
                    <a:pt x="8128" y="578993"/>
                  </a:lnTo>
                  <a:lnTo>
                    <a:pt x="7874" y="580009"/>
                  </a:lnTo>
                  <a:lnTo>
                    <a:pt x="10172" y="578993"/>
                  </a:lnTo>
                  <a:lnTo>
                    <a:pt x="18796" y="575183"/>
                  </a:lnTo>
                  <a:lnTo>
                    <a:pt x="18542" y="575310"/>
                  </a:lnTo>
                  <a:lnTo>
                    <a:pt x="18897" y="575183"/>
                  </a:lnTo>
                  <a:lnTo>
                    <a:pt x="23622" y="573532"/>
                  </a:lnTo>
                  <a:lnTo>
                    <a:pt x="28702" y="571627"/>
                  </a:lnTo>
                  <a:lnTo>
                    <a:pt x="28956" y="574167"/>
                  </a:lnTo>
                  <a:lnTo>
                    <a:pt x="43675" y="571627"/>
                  </a:lnTo>
                  <a:lnTo>
                    <a:pt x="65786" y="567690"/>
                  </a:lnTo>
                  <a:lnTo>
                    <a:pt x="67437" y="569595"/>
                  </a:lnTo>
                  <a:lnTo>
                    <a:pt x="70231" y="568325"/>
                  </a:lnTo>
                  <a:lnTo>
                    <a:pt x="71704" y="567690"/>
                  </a:lnTo>
                  <a:lnTo>
                    <a:pt x="72898" y="567182"/>
                  </a:lnTo>
                  <a:lnTo>
                    <a:pt x="73279" y="568579"/>
                  </a:lnTo>
                  <a:lnTo>
                    <a:pt x="79883" y="569722"/>
                  </a:lnTo>
                  <a:lnTo>
                    <a:pt x="86487" y="570738"/>
                  </a:lnTo>
                  <a:lnTo>
                    <a:pt x="94107" y="568833"/>
                  </a:lnTo>
                  <a:lnTo>
                    <a:pt x="95504" y="570230"/>
                  </a:lnTo>
                  <a:lnTo>
                    <a:pt x="96520" y="573024"/>
                  </a:lnTo>
                  <a:lnTo>
                    <a:pt x="97129" y="574967"/>
                  </a:lnTo>
                  <a:lnTo>
                    <a:pt x="99822" y="577215"/>
                  </a:lnTo>
                  <a:lnTo>
                    <a:pt x="98933" y="577723"/>
                  </a:lnTo>
                  <a:lnTo>
                    <a:pt x="99568" y="578993"/>
                  </a:lnTo>
                  <a:lnTo>
                    <a:pt x="100203" y="580390"/>
                  </a:lnTo>
                  <a:lnTo>
                    <a:pt x="103251" y="581660"/>
                  </a:lnTo>
                  <a:lnTo>
                    <a:pt x="106299" y="582803"/>
                  </a:lnTo>
                  <a:lnTo>
                    <a:pt x="107823" y="584708"/>
                  </a:lnTo>
                  <a:lnTo>
                    <a:pt x="107188" y="584962"/>
                  </a:lnTo>
                  <a:lnTo>
                    <a:pt x="106426" y="585089"/>
                  </a:lnTo>
                  <a:lnTo>
                    <a:pt x="104902" y="587248"/>
                  </a:lnTo>
                  <a:lnTo>
                    <a:pt x="105791" y="588518"/>
                  </a:lnTo>
                  <a:lnTo>
                    <a:pt x="106680" y="589915"/>
                  </a:lnTo>
                  <a:lnTo>
                    <a:pt x="107188" y="591058"/>
                  </a:lnTo>
                  <a:lnTo>
                    <a:pt x="106426" y="592963"/>
                  </a:lnTo>
                  <a:lnTo>
                    <a:pt x="105664" y="594995"/>
                  </a:lnTo>
                  <a:lnTo>
                    <a:pt x="107315" y="596265"/>
                  </a:lnTo>
                  <a:lnTo>
                    <a:pt x="111379" y="596773"/>
                  </a:lnTo>
                  <a:lnTo>
                    <a:pt x="110998" y="597916"/>
                  </a:lnTo>
                  <a:lnTo>
                    <a:pt x="110617" y="599186"/>
                  </a:lnTo>
                  <a:lnTo>
                    <a:pt x="110109" y="600583"/>
                  </a:lnTo>
                  <a:lnTo>
                    <a:pt x="113538" y="602742"/>
                  </a:lnTo>
                  <a:lnTo>
                    <a:pt x="113538" y="604774"/>
                  </a:lnTo>
                  <a:lnTo>
                    <a:pt x="114173" y="607187"/>
                  </a:lnTo>
                  <a:lnTo>
                    <a:pt x="115062" y="607949"/>
                  </a:lnTo>
                  <a:lnTo>
                    <a:pt x="116078" y="608711"/>
                  </a:lnTo>
                  <a:lnTo>
                    <a:pt x="117729" y="608584"/>
                  </a:lnTo>
                  <a:lnTo>
                    <a:pt x="119253" y="612140"/>
                  </a:lnTo>
                  <a:lnTo>
                    <a:pt x="119380" y="612648"/>
                  </a:lnTo>
                  <a:lnTo>
                    <a:pt x="122428" y="614934"/>
                  </a:lnTo>
                  <a:lnTo>
                    <a:pt x="125603" y="617093"/>
                  </a:lnTo>
                  <a:lnTo>
                    <a:pt x="127000" y="612775"/>
                  </a:lnTo>
                  <a:lnTo>
                    <a:pt x="128016" y="615950"/>
                  </a:lnTo>
                  <a:lnTo>
                    <a:pt x="133096" y="619760"/>
                  </a:lnTo>
                  <a:lnTo>
                    <a:pt x="136144" y="615950"/>
                  </a:lnTo>
                  <a:lnTo>
                    <a:pt x="136652" y="616839"/>
                  </a:lnTo>
                  <a:lnTo>
                    <a:pt x="137033" y="617728"/>
                  </a:lnTo>
                  <a:lnTo>
                    <a:pt x="138684" y="620903"/>
                  </a:lnTo>
                  <a:lnTo>
                    <a:pt x="148209" y="624459"/>
                  </a:lnTo>
                  <a:lnTo>
                    <a:pt x="147955" y="619760"/>
                  </a:lnTo>
                  <a:lnTo>
                    <a:pt x="149098" y="622173"/>
                  </a:lnTo>
                  <a:lnTo>
                    <a:pt x="154178" y="625983"/>
                  </a:lnTo>
                  <a:lnTo>
                    <a:pt x="156464" y="623189"/>
                  </a:lnTo>
                  <a:lnTo>
                    <a:pt x="157988" y="624205"/>
                  </a:lnTo>
                  <a:lnTo>
                    <a:pt x="159512" y="625348"/>
                  </a:lnTo>
                  <a:lnTo>
                    <a:pt x="161671" y="627888"/>
                  </a:lnTo>
                  <a:lnTo>
                    <a:pt x="164465" y="625856"/>
                  </a:lnTo>
                  <a:lnTo>
                    <a:pt x="167259" y="623951"/>
                  </a:lnTo>
                  <a:lnTo>
                    <a:pt x="167195" y="623189"/>
                  </a:lnTo>
                  <a:lnTo>
                    <a:pt x="167005" y="620649"/>
                  </a:lnTo>
                  <a:lnTo>
                    <a:pt x="168148" y="621411"/>
                  </a:lnTo>
                  <a:lnTo>
                    <a:pt x="169418" y="622046"/>
                  </a:lnTo>
                  <a:lnTo>
                    <a:pt x="177927" y="625729"/>
                  </a:lnTo>
                  <a:lnTo>
                    <a:pt x="177419" y="623824"/>
                  </a:lnTo>
                  <a:lnTo>
                    <a:pt x="176403" y="621030"/>
                  </a:lnTo>
                  <a:lnTo>
                    <a:pt x="176403" y="620649"/>
                  </a:lnTo>
                  <a:lnTo>
                    <a:pt x="176403" y="619760"/>
                  </a:lnTo>
                  <a:lnTo>
                    <a:pt x="176415" y="615950"/>
                  </a:lnTo>
                  <a:lnTo>
                    <a:pt x="176491" y="612775"/>
                  </a:lnTo>
                  <a:lnTo>
                    <a:pt x="176606" y="608584"/>
                  </a:lnTo>
                  <a:lnTo>
                    <a:pt x="176707" y="604774"/>
                  </a:lnTo>
                  <a:lnTo>
                    <a:pt x="176834" y="597916"/>
                  </a:lnTo>
                  <a:lnTo>
                    <a:pt x="176745" y="587248"/>
                  </a:lnTo>
                  <a:lnTo>
                    <a:pt x="176403" y="579755"/>
                  </a:lnTo>
                  <a:lnTo>
                    <a:pt x="172720" y="577215"/>
                  </a:lnTo>
                  <a:lnTo>
                    <a:pt x="172847" y="575691"/>
                  </a:lnTo>
                  <a:lnTo>
                    <a:pt x="173901" y="568833"/>
                  </a:lnTo>
                  <a:lnTo>
                    <a:pt x="174180" y="567182"/>
                  </a:lnTo>
                  <a:lnTo>
                    <a:pt x="174637" y="564388"/>
                  </a:lnTo>
                  <a:lnTo>
                    <a:pt x="175272" y="560451"/>
                  </a:lnTo>
                  <a:lnTo>
                    <a:pt x="175691" y="557657"/>
                  </a:lnTo>
                  <a:lnTo>
                    <a:pt x="176403" y="552958"/>
                  </a:lnTo>
                  <a:lnTo>
                    <a:pt x="171069" y="546227"/>
                  </a:lnTo>
                  <a:lnTo>
                    <a:pt x="173736" y="543814"/>
                  </a:lnTo>
                  <a:lnTo>
                    <a:pt x="183007" y="538099"/>
                  </a:lnTo>
                  <a:lnTo>
                    <a:pt x="190500" y="532117"/>
                  </a:lnTo>
                  <a:lnTo>
                    <a:pt x="198374" y="524116"/>
                  </a:lnTo>
                  <a:lnTo>
                    <a:pt x="209550" y="511556"/>
                  </a:lnTo>
                  <a:lnTo>
                    <a:pt x="213106" y="507873"/>
                  </a:lnTo>
                  <a:lnTo>
                    <a:pt x="221234" y="505079"/>
                  </a:lnTo>
                  <a:lnTo>
                    <a:pt x="229870" y="502793"/>
                  </a:lnTo>
                  <a:lnTo>
                    <a:pt x="238379" y="500634"/>
                  </a:lnTo>
                  <a:lnTo>
                    <a:pt x="244475" y="497840"/>
                  </a:lnTo>
                  <a:lnTo>
                    <a:pt x="248539" y="494538"/>
                  </a:lnTo>
                  <a:lnTo>
                    <a:pt x="252476" y="491236"/>
                  </a:lnTo>
                  <a:lnTo>
                    <a:pt x="254889" y="492887"/>
                  </a:lnTo>
                  <a:lnTo>
                    <a:pt x="262216" y="491236"/>
                  </a:lnTo>
                  <a:lnTo>
                    <a:pt x="268986" y="489712"/>
                  </a:lnTo>
                  <a:lnTo>
                    <a:pt x="277215" y="487337"/>
                  </a:lnTo>
                  <a:lnTo>
                    <a:pt x="280174" y="484936"/>
                  </a:lnTo>
                  <a:close/>
                </a:path>
                <a:path w="1316354" h="628015">
                  <a:moveTo>
                    <a:pt x="1071245" y="113030"/>
                  </a:moveTo>
                  <a:lnTo>
                    <a:pt x="1070991" y="112661"/>
                  </a:lnTo>
                  <a:lnTo>
                    <a:pt x="1070102" y="111760"/>
                  </a:lnTo>
                  <a:lnTo>
                    <a:pt x="1071245" y="113030"/>
                  </a:lnTo>
                  <a:close/>
                </a:path>
                <a:path w="1316354" h="628015">
                  <a:moveTo>
                    <a:pt x="1316266" y="171450"/>
                  </a:moveTo>
                  <a:lnTo>
                    <a:pt x="1312633" y="168910"/>
                  </a:lnTo>
                  <a:lnTo>
                    <a:pt x="1307592" y="167640"/>
                  </a:lnTo>
                  <a:lnTo>
                    <a:pt x="1301623" y="165100"/>
                  </a:lnTo>
                  <a:lnTo>
                    <a:pt x="1295527" y="163830"/>
                  </a:lnTo>
                  <a:lnTo>
                    <a:pt x="1289685" y="153682"/>
                  </a:lnTo>
                  <a:lnTo>
                    <a:pt x="1284884" y="148590"/>
                  </a:lnTo>
                  <a:lnTo>
                    <a:pt x="1278826" y="144780"/>
                  </a:lnTo>
                  <a:lnTo>
                    <a:pt x="1244219" y="144780"/>
                  </a:lnTo>
                  <a:lnTo>
                    <a:pt x="1239774" y="153682"/>
                  </a:lnTo>
                  <a:lnTo>
                    <a:pt x="1234948" y="156210"/>
                  </a:lnTo>
                  <a:lnTo>
                    <a:pt x="1232789" y="157480"/>
                  </a:lnTo>
                  <a:lnTo>
                    <a:pt x="1230757" y="158750"/>
                  </a:lnTo>
                  <a:lnTo>
                    <a:pt x="1228598" y="160032"/>
                  </a:lnTo>
                  <a:lnTo>
                    <a:pt x="1222502" y="157480"/>
                  </a:lnTo>
                  <a:lnTo>
                    <a:pt x="1220343" y="157480"/>
                  </a:lnTo>
                  <a:lnTo>
                    <a:pt x="1218438" y="156210"/>
                  </a:lnTo>
                  <a:lnTo>
                    <a:pt x="1215517" y="156210"/>
                  </a:lnTo>
                  <a:lnTo>
                    <a:pt x="1210437" y="154940"/>
                  </a:lnTo>
                  <a:lnTo>
                    <a:pt x="1206500" y="152400"/>
                  </a:lnTo>
                  <a:lnTo>
                    <a:pt x="1202436" y="149860"/>
                  </a:lnTo>
                  <a:lnTo>
                    <a:pt x="1201039" y="147332"/>
                  </a:lnTo>
                  <a:lnTo>
                    <a:pt x="1195070" y="137160"/>
                  </a:lnTo>
                  <a:lnTo>
                    <a:pt x="1191018" y="128282"/>
                  </a:lnTo>
                  <a:lnTo>
                    <a:pt x="1190231" y="125730"/>
                  </a:lnTo>
                  <a:lnTo>
                    <a:pt x="1187856" y="118110"/>
                  </a:lnTo>
                  <a:lnTo>
                    <a:pt x="1185595" y="106680"/>
                  </a:lnTo>
                  <a:lnTo>
                    <a:pt x="1184275" y="97790"/>
                  </a:lnTo>
                  <a:lnTo>
                    <a:pt x="1183474" y="92710"/>
                  </a:lnTo>
                  <a:lnTo>
                    <a:pt x="1182535" y="88900"/>
                  </a:lnTo>
                  <a:lnTo>
                    <a:pt x="1182077" y="87630"/>
                  </a:lnTo>
                  <a:lnTo>
                    <a:pt x="1180719" y="83832"/>
                  </a:lnTo>
                  <a:lnTo>
                    <a:pt x="1159383" y="52082"/>
                  </a:lnTo>
                  <a:lnTo>
                    <a:pt x="1157478" y="50800"/>
                  </a:lnTo>
                  <a:lnTo>
                    <a:pt x="1157986" y="53340"/>
                  </a:lnTo>
                  <a:lnTo>
                    <a:pt x="1157732" y="53340"/>
                  </a:lnTo>
                  <a:lnTo>
                    <a:pt x="1155700" y="50800"/>
                  </a:lnTo>
                  <a:lnTo>
                    <a:pt x="1154811" y="49530"/>
                  </a:lnTo>
                  <a:lnTo>
                    <a:pt x="1153922" y="46990"/>
                  </a:lnTo>
                  <a:lnTo>
                    <a:pt x="1148511" y="40640"/>
                  </a:lnTo>
                  <a:lnTo>
                    <a:pt x="1147445" y="39382"/>
                  </a:lnTo>
                  <a:lnTo>
                    <a:pt x="1145159" y="38100"/>
                  </a:lnTo>
                  <a:lnTo>
                    <a:pt x="1142428" y="35560"/>
                  </a:lnTo>
                  <a:lnTo>
                    <a:pt x="1139177" y="31750"/>
                  </a:lnTo>
                  <a:lnTo>
                    <a:pt x="1138085" y="30480"/>
                  </a:lnTo>
                  <a:lnTo>
                    <a:pt x="1132484" y="25400"/>
                  </a:lnTo>
                  <a:lnTo>
                    <a:pt x="1125982" y="17780"/>
                  </a:lnTo>
                  <a:lnTo>
                    <a:pt x="1123835" y="15240"/>
                  </a:lnTo>
                  <a:lnTo>
                    <a:pt x="1121702" y="12700"/>
                  </a:lnTo>
                  <a:lnTo>
                    <a:pt x="1118501" y="8890"/>
                  </a:lnTo>
                  <a:lnTo>
                    <a:pt x="1111097" y="2540"/>
                  </a:lnTo>
                  <a:lnTo>
                    <a:pt x="1105496" y="0"/>
                  </a:lnTo>
                  <a:lnTo>
                    <a:pt x="1103376" y="0"/>
                  </a:lnTo>
                  <a:lnTo>
                    <a:pt x="1103630" y="3810"/>
                  </a:lnTo>
                  <a:lnTo>
                    <a:pt x="1106043" y="5080"/>
                  </a:lnTo>
                  <a:lnTo>
                    <a:pt x="1109091" y="8890"/>
                  </a:lnTo>
                  <a:lnTo>
                    <a:pt x="1111516" y="11252"/>
                  </a:lnTo>
                  <a:lnTo>
                    <a:pt x="1111872" y="11430"/>
                  </a:lnTo>
                  <a:lnTo>
                    <a:pt x="1113434" y="12700"/>
                  </a:lnTo>
                  <a:lnTo>
                    <a:pt x="1111707" y="11430"/>
                  </a:lnTo>
                  <a:lnTo>
                    <a:pt x="1111516" y="11252"/>
                  </a:lnTo>
                  <a:lnTo>
                    <a:pt x="1104646" y="7632"/>
                  </a:lnTo>
                  <a:lnTo>
                    <a:pt x="1097711" y="5080"/>
                  </a:lnTo>
                  <a:lnTo>
                    <a:pt x="1096810" y="6350"/>
                  </a:lnTo>
                  <a:lnTo>
                    <a:pt x="1099223" y="8890"/>
                  </a:lnTo>
                  <a:lnTo>
                    <a:pt x="1102233" y="11430"/>
                  </a:lnTo>
                  <a:lnTo>
                    <a:pt x="1105281" y="12700"/>
                  </a:lnTo>
                  <a:lnTo>
                    <a:pt x="1105789" y="15240"/>
                  </a:lnTo>
                  <a:lnTo>
                    <a:pt x="1099185" y="12700"/>
                  </a:lnTo>
                  <a:lnTo>
                    <a:pt x="1092708" y="8890"/>
                  </a:lnTo>
                  <a:lnTo>
                    <a:pt x="1092454" y="11430"/>
                  </a:lnTo>
                  <a:lnTo>
                    <a:pt x="1093724" y="12700"/>
                  </a:lnTo>
                  <a:lnTo>
                    <a:pt x="1095121" y="13982"/>
                  </a:lnTo>
                  <a:lnTo>
                    <a:pt x="1101852" y="19050"/>
                  </a:lnTo>
                  <a:lnTo>
                    <a:pt x="1104011" y="21590"/>
                  </a:lnTo>
                  <a:lnTo>
                    <a:pt x="1106297" y="24130"/>
                  </a:lnTo>
                  <a:lnTo>
                    <a:pt x="1105916" y="25400"/>
                  </a:lnTo>
                  <a:lnTo>
                    <a:pt x="1096010" y="19050"/>
                  </a:lnTo>
                  <a:lnTo>
                    <a:pt x="1091488" y="17780"/>
                  </a:lnTo>
                  <a:lnTo>
                    <a:pt x="1091387" y="19050"/>
                  </a:lnTo>
                  <a:lnTo>
                    <a:pt x="1093597" y="22860"/>
                  </a:lnTo>
                  <a:lnTo>
                    <a:pt x="1096010" y="26682"/>
                  </a:lnTo>
                  <a:lnTo>
                    <a:pt x="1098296" y="30480"/>
                  </a:lnTo>
                  <a:lnTo>
                    <a:pt x="1101090" y="30480"/>
                  </a:lnTo>
                  <a:lnTo>
                    <a:pt x="1099312" y="31750"/>
                  </a:lnTo>
                  <a:lnTo>
                    <a:pt x="1088517" y="26682"/>
                  </a:lnTo>
                  <a:lnTo>
                    <a:pt x="1090168" y="30480"/>
                  </a:lnTo>
                  <a:lnTo>
                    <a:pt x="1091184" y="35560"/>
                  </a:lnTo>
                  <a:lnTo>
                    <a:pt x="1096518" y="40640"/>
                  </a:lnTo>
                  <a:lnTo>
                    <a:pt x="1093724" y="39382"/>
                  </a:lnTo>
                  <a:lnTo>
                    <a:pt x="1092835" y="41910"/>
                  </a:lnTo>
                  <a:lnTo>
                    <a:pt x="1091819" y="44450"/>
                  </a:lnTo>
                  <a:lnTo>
                    <a:pt x="1093216" y="45732"/>
                  </a:lnTo>
                  <a:lnTo>
                    <a:pt x="1096772" y="50800"/>
                  </a:lnTo>
                  <a:lnTo>
                    <a:pt x="1095375" y="59690"/>
                  </a:lnTo>
                  <a:lnTo>
                    <a:pt x="1101217" y="63500"/>
                  </a:lnTo>
                  <a:lnTo>
                    <a:pt x="1100328" y="67310"/>
                  </a:lnTo>
                  <a:lnTo>
                    <a:pt x="1105027" y="72390"/>
                  </a:lnTo>
                  <a:lnTo>
                    <a:pt x="1104773" y="78740"/>
                  </a:lnTo>
                  <a:lnTo>
                    <a:pt x="1109853" y="81280"/>
                  </a:lnTo>
                  <a:lnTo>
                    <a:pt x="1109853" y="83832"/>
                  </a:lnTo>
                  <a:lnTo>
                    <a:pt x="1113409" y="86360"/>
                  </a:lnTo>
                  <a:lnTo>
                    <a:pt x="1116838" y="88900"/>
                  </a:lnTo>
                  <a:lnTo>
                    <a:pt x="1119378" y="87630"/>
                  </a:lnTo>
                  <a:lnTo>
                    <a:pt x="1119124" y="88900"/>
                  </a:lnTo>
                  <a:lnTo>
                    <a:pt x="1118489" y="90182"/>
                  </a:lnTo>
                  <a:lnTo>
                    <a:pt x="1117981" y="90182"/>
                  </a:lnTo>
                  <a:lnTo>
                    <a:pt x="1115695" y="91440"/>
                  </a:lnTo>
                  <a:lnTo>
                    <a:pt x="1114679" y="92710"/>
                  </a:lnTo>
                  <a:lnTo>
                    <a:pt x="1113536" y="93980"/>
                  </a:lnTo>
                  <a:lnTo>
                    <a:pt x="1113663" y="95250"/>
                  </a:lnTo>
                  <a:lnTo>
                    <a:pt x="1114044" y="96532"/>
                  </a:lnTo>
                  <a:lnTo>
                    <a:pt x="1114298" y="97790"/>
                  </a:lnTo>
                  <a:lnTo>
                    <a:pt x="1114298" y="99060"/>
                  </a:lnTo>
                  <a:lnTo>
                    <a:pt x="1114806" y="102882"/>
                  </a:lnTo>
                  <a:lnTo>
                    <a:pt x="1114044" y="106680"/>
                  </a:lnTo>
                  <a:lnTo>
                    <a:pt x="1113663" y="107950"/>
                  </a:lnTo>
                  <a:lnTo>
                    <a:pt x="1113409" y="109232"/>
                  </a:lnTo>
                  <a:lnTo>
                    <a:pt x="1113917" y="111760"/>
                  </a:lnTo>
                  <a:lnTo>
                    <a:pt x="1114552" y="113030"/>
                  </a:lnTo>
                  <a:lnTo>
                    <a:pt x="1116711" y="113030"/>
                  </a:lnTo>
                  <a:lnTo>
                    <a:pt x="1115187" y="114300"/>
                  </a:lnTo>
                  <a:lnTo>
                    <a:pt x="1114298" y="116840"/>
                  </a:lnTo>
                  <a:lnTo>
                    <a:pt x="1114044" y="118110"/>
                  </a:lnTo>
                  <a:lnTo>
                    <a:pt x="1113663" y="119380"/>
                  </a:lnTo>
                  <a:lnTo>
                    <a:pt x="1113536" y="119380"/>
                  </a:lnTo>
                  <a:lnTo>
                    <a:pt x="1113790" y="120650"/>
                  </a:lnTo>
                  <a:lnTo>
                    <a:pt x="1114171" y="123190"/>
                  </a:lnTo>
                  <a:lnTo>
                    <a:pt x="1117981" y="123190"/>
                  </a:lnTo>
                  <a:lnTo>
                    <a:pt x="1117600" y="125730"/>
                  </a:lnTo>
                  <a:lnTo>
                    <a:pt x="1117092" y="125730"/>
                  </a:lnTo>
                  <a:lnTo>
                    <a:pt x="1113790" y="124460"/>
                  </a:lnTo>
                  <a:lnTo>
                    <a:pt x="1112266" y="123190"/>
                  </a:lnTo>
                  <a:lnTo>
                    <a:pt x="1109853" y="121932"/>
                  </a:lnTo>
                  <a:lnTo>
                    <a:pt x="1107313" y="119380"/>
                  </a:lnTo>
                  <a:lnTo>
                    <a:pt x="1105738" y="118110"/>
                  </a:lnTo>
                  <a:lnTo>
                    <a:pt x="1102614" y="115582"/>
                  </a:lnTo>
                  <a:lnTo>
                    <a:pt x="1101534" y="114300"/>
                  </a:lnTo>
                  <a:lnTo>
                    <a:pt x="1100455" y="113030"/>
                  </a:lnTo>
                  <a:lnTo>
                    <a:pt x="1098169" y="111760"/>
                  </a:lnTo>
                  <a:lnTo>
                    <a:pt x="1094803" y="109232"/>
                  </a:lnTo>
                  <a:lnTo>
                    <a:pt x="1091438" y="106680"/>
                  </a:lnTo>
                  <a:lnTo>
                    <a:pt x="1089279" y="104140"/>
                  </a:lnTo>
                  <a:lnTo>
                    <a:pt x="1086993" y="101600"/>
                  </a:lnTo>
                  <a:lnTo>
                    <a:pt x="1083056" y="96532"/>
                  </a:lnTo>
                  <a:lnTo>
                    <a:pt x="1080516" y="91440"/>
                  </a:lnTo>
                  <a:lnTo>
                    <a:pt x="1075944" y="85090"/>
                  </a:lnTo>
                  <a:lnTo>
                    <a:pt x="1076706" y="87630"/>
                  </a:lnTo>
                  <a:lnTo>
                    <a:pt x="1077341" y="88900"/>
                  </a:lnTo>
                  <a:lnTo>
                    <a:pt x="1077214" y="90182"/>
                  </a:lnTo>
                  <a:lnTo>
                    <a:pt x="1078103" y="91440"/>
                  </a:lnTo>
                  <a:lnTo>
                    <a:pt x="1078992" y="93980"/>
                  </a:lnTo>
                  <a:lnTo>
                    <a:pt x="1079500" y="95250"/>
                  </a:lnTo>
                  <a:lnTo>
                    <a:pt x="1081151" y="97790"/>
                  </a:lnTo>
                  <a:lnTo>
                    <a:pt x="1082675" y="101600"/>
                  </a:lnTo>
                  <a:lnTo>
                    <a:pt x="1081532" y="100330"/>
                  </a:lnTo>
                  <a:lnTo>
                    <a:pt x="1080770" y="99060"/>
                  </a:lnTo>
                  <a:lnTo>
                    <a:pt x="1080135" y="97790"/>
                  </a:lnTo>
                  <a:lnTo>
                    <a:pt x="1077722" y="95250"/>
                  </a:lnTo>
                  <a:lnTo>
                    <a:pt x="1076452" y="93980"/>
                  </a:lnTo>
                  <a:lnTo>
                    <a:pt x="1075055" y="91440"/>
                  </a:lnTo>
                  <a:lnTo>
                    <a:pt x="1072134" y="88900"/>
                  </a:lnTo>
                  <a:lnTo>
                    <a:pt x="1072515" y="90182"/>
                  </a:lnTo>
                  <a:lnTo>
                    <a:pt x="1075309" y="96532"/>
                  </a:lnTo>
                  <a:lnTo>
                    <a:pt x="1075055" y="96532"/>
                  </a:lnTo>
                  <a:lnTo>
                    <a:pt x="1077214" y="99060"/>
                  </a:lnTo>
                  <a:lnTo>
                    <a:pt x="1079500" y="102882"/>
                  </a:lnTo>
                  <a:lnTo>
                    <a:pt x="1082421" y="105410"/>
                  </a:lnTo>
                  <a:lnTo>
                    <a:pt x="1084199" y="107950"/>
                  </a:lnTo>
                  <a:lnTo>
                    <a:pt x="1085850" y="109232"/>
                  </a:lnTo>
                  <a:lnTo>
                    <a:pt x="1083564" y="109232"/>
                  </a:lnTo>
                  <a:lnTo>
                    <a:pt x="1082929" y="107950"/>
                  </a:lnTo>
                  <a:lnTo>
                    <a:pt x="1081024" y="107950"/>
                  </a:lnTo>
                  <a:lnTo>
                    <a:pt x="1079500" y="106680"/>
                  </a:lnTo>
                  <a:lnTo>
                    <a:pt x="1078103" y="105410"/>
                  </a:lnTo>
                  <a:lnTo>
                    <a:pt x="1065657" y="96532"/>
                  </a:lnTo>
                  <a:lnTo>
                    <a:pt x="1067689" y="99060"/>
                  </a:lnTo>
                  <a:lnTo>
                    <a:pt x="1069340" y="100330"/>
                  </a:lnTo>
                  <a:lnTo>
                    <a:pt x="1070356" y="101600"/>
                  </a:lnTo>
                  <a:lnTo>
                    <a:pt x="1074039" y="106680"/>
                  </a:lnTo>
                  <a:lnTo>
                    <a:pt x="1080770" y="114300"/>
                  </a:lnTo>
                  <a:lnTo>
                    <a:pt x="1079119" y="113030"/>
                  </a:lnTo>
                  <a:lnTo>
                    <a:pt x="1078103" y="113030"/>
                  </a:lnTo>
                  <a:lnTo>
                    <a:pt x="1077087" y="111760"/>
                  </a:lnTo>
                  <a:lnTo>
                    <a:pt x="1072388" y="109232"/>
                  </a:lnTo>
                  <a:lnTo>
                    <a:pt x="1070229" y="107950"/>
                  </a:lnTo>
                  <a:lnTo>
                    <a:pt x="1067943" y="106680"/>
                  </a:lnTo>
                  <a:lnTo>
                    <a:pt x="1063498" y="104140"/>
                  </a:lnTo>
                  <a:lnTo>
                    <a:pt x="1066800" y="107950"/>
                  </a:lnTo>
                  <a:lnTo>
                    <a:pt x="1066038" y="106680"/>
                  </a:lnTo>
                  <a:lnTo>
                    <a:pt x="1068705" y="109232"/>
                  </a:lnTo>
                  <a:lnTo>
                    <a:pt x="1070991" y="112661"/>
                  </a:lnTo>
                  <a:lnTo>
                    <a:pt x="1073912" y="115582"/>
                  </a:lnTo>
                  <a:lnTo>
                    <a:pt x="1075309" y="116840"/>
                  </a:lnTo>
                  <a:lnTo>
                    <a:pt x="1075436" y="116840"/>
                  </a:lnTo>
                  <a:lnTo>
                    <a:pt x="1076706" y="118110"/>
                  </a:lnTo>
                  <a:lnTo>
                    <a:pt x="1075309" y="116840"/>
                  </a:lnTo>
                  <a:lnTo>
                    <a:pt x="1072642" y="116840"/>
                  </a:lnTo>
                  <a:lnTo>
                    <a:pt x="1071245" y="115582"/>
                  </a:lnTo>
                  <a:lnTo>
                    <a:pt x="1069975" y="114300"/>
                  </a:lnTo>
                  <a:lnTo>
                    <a:pt x="1066292" y="113030"/>
                  </a:lnTo>
                  <a:lnTo>
                    <a:pt x="1066673" y="114300"/>
                  </a:lnTo>
                  <a:lnTo>
                    <a:pt x="1067054" y="114300"/>
                  </a:lnTo>
                  <a:lnTo>
                    <a:pt x="1067435" y="115582"/>
                  </a:lnTo>
                  <a:lnTo>
                    <a:pt x="1068832" y="118110"/>
                  </a:lnTo>
                  <a:lnTo>
                    <a:pt x="1070356" y="119380"/>
                  </a:lnTo>
                  <a:lnTo>
                    <a:pt x="1076198" y="121932"/>
                  </a:lnTo>
                  <a:lnTo>
                    <a:pt x="1079373" y="124460"/>
                  </a:lnTo>
                  <a:lnTo>
                    <a:pt x="1081278" y="125730"/>
                  </a:lnTo>
                  <a:lnTo>
                    <a:pt x="1077341" y="125730"/>
                  </a:lnTo>
                  <a:lnTo>
                    <a:pt x="1075817" y="124460"/>
                  </a:lnTo>
                  <a:lnTo>
                    <a:pt x="1074166" y="123190"/>
                  </a:lnTo>
                  <a:lnTo>
                    <a:pt x="1070610" y="123190"/>
                  </a:lnTo>
                  <a:lnTo>
                    <a:pt x="1071118" y="124460"/>
                  </a:lnTo>
                  <a:lnTo>
                    <a:pt x="1071245" y="125730"/>
                  </a:lnTo>
                  <a:lnTo>
                    <a:pt x="1075436" y="129540"/>
                  </a:lnTo>
                  <a:lnTo>
                    <a:pt x="1080135" y="130810"/>
                  </a:lnTo>
                  <a:lnTo>
                    <a:pt x="1076579" y="130810"/>
                  </a:lnTo>
                  <a:lnTo>
                    <a:pt x="1076833" y="133350"/>
                  </a:lnTo>
                  <a:lnTo>
                    <a:pt x="1077087" y="134632"/>
                  </a:lnTo>
                  <a:lnTo>
                    <a:pt x="1077468" y="134632"/>
                  </a:lnTo>
                  <a:lnTo>
                    <a:pt x="1080389" y="137160"/>
                  </a:lnTo>
                  <a:lnTo>
                    <a:pt x="1082421" y="138430"/>
                  </a:lnTo>
                  <a:lnTo>
                    <a:pt x="1083310" y="138430"/>
                  </a:lnTo>
                  <a:lnTo>
                    <a:pt x="1081786" y="139700"/>
                  </a:lnTo>
                  <a:lnTo>
                    <a:pt x="1083564" y="142240"/>
                  </a:lnTo>
                  <a:lnTo>
                    <a:pt x="1084072" y="142240"/>
                  </a:lnTo>
                  <a:lnTo>
                    <a:pt x="1089660" y="144780"/>
                  </a:lnTo>
                  <a:lnTo>
                    <a:pt x="1088390" y="144780"/>
                  </a:lnTo>
                  <a:lnTo>
                    <a:pt x="1092327" y="148590"/>
                  </a:lnTo>
                  <a:lnTo>
                    <a:pt x="1093724" y="147332"/>
                  </a:lnTo>
                  <a:lnTo>
                    <a:pt x="1095248" y="148590"/>
                  </a:lnTo>
                  <a:lnTo>
                    <a:pt x="1096137" y="149860"/>
                  </a:lnTo>
                  <a:lnTo>
                    <a:pt x="1109726" y="149860"/>
                  </a:lnTo>
                  <a:lnTo>
                    <a:pt x="1104900" y="152400"/>
                  </a:lnTo>
                  <a:lnTo>
                    <a:pt x="1103884" y="153682"/>
                  </a:lnTo>
                  <a:lnTo>
                    <a:pt x="1102487" y="153682"/>
                  </a:lnTo>
                  <a:lnTo>
                    <a:pt x="1101471" y="154940"/>
                  </a:lnTo>
                  <a:lnTo>
                    <a:pt x="1100582" y="157480"/>
                  </a:lnTo>
                  <a:lnTo>
                    <a:pt x="1101471" y="156210"/>
                  </a:lnTo>
                  <a:lnTo>
                    <a:pt x="1103630" y="157480"/>
                  </a:lnTo>
                  <a:lnTo>
                    <a:pt x="1105662" y="158750"/>
                  </a:lnTo>
                  <a:lnTo>
                    <a:pt x="1106297" y="157480"/>
                  </a:lnTo>
                  <a:lnTo>
                    <a:pt x="1106297" y="160032"/>
                  </a:lnTo>
                  <a:lnTo>
                    <a:pt x="1110107" y="160032"/>
                  </a:lnTo>
                  <a:lnTo>
                    <a:pt x="1109726" y="162560"/>
                  </a:lnTo>
                  <a:lnTo>
                    <a:pt x="1111250" y="165100"/>
                  </a:lnTo>
                  <a:lnTo>
                    <a:pt x="1111758" y="166382"/>
                  </a:lnTo>
                  <a:lnTo>
                    <a:pt x="1111250" y="166382"/>
                  </a:lnTo>
                  <a:lnTo>
                    <a:pt x="1110615" y="167640"/>
                  </a:lnTo>
                  <a:lnTo>
                    <a:pt x="1107948" y="167640"/>
                  </a:lnTo>
                  <a:lnTo>
                    <a:pt x="1107567" y="168910"/>
                  </a:lnTo>
                  <a:lnTo>
                    <a:pt x="1107313" y="168910"/>
                  </a:lnTo>
                  <a:lnTo>
                    <a:pt x="1108456" y="170180"/>
                  </a:lnTo>
                  <a:lnTo>
                    <a:pt x="1110615" y="171450"/>
                  </a:lnTo>
                  <a:lnTo>
                    <a:pt x="1112647" y="172732"/>
                  </a:lnTo>
                  <a:lnTo>
                    <a:pt x="1113155" y="172732"/>
                  </a:lnTo>
                  <a:lnTo>
                    <a:pt x="1115314" y="173990"/>
                  </a:lnTo>
                  <a:lnTo>
                    <a:pt x="1117346" y="175260"/>
                  </a:lnTo>
                  <a:lnTo>
                    <a:pt x="1114933" y="176530"/>
                  </a:lnTo>
                  <a:lnTo>
                    <a:pt x="1104900" y="176530"/>
                  </a:lnTo>
                  <a:lnTo>
                    <a:pt x="1106678" y="179082"/>
                  </a:lnTo>
                  <a:lnTo>
                    <a:pt x="1116457" y="179082"/>
                  </a:lnTo>
                  <a:lnTo>
                    <a:pt x="1109218" y="184150"/>
                  </a:lnTo>
                  <a:lnTo>
                    <a:pt x="1100836" y="190500"/>
                  </a:lnTo>
                  <a:lnTo>
                    <a:pt x="1099058" y="190500"/>
                  </a:lnTo>
                  <a:lnTo>
                    <a:pt x="1092708" y="198132"/>
                  </a:lnTo>
                  <a:lnTo>
                    <a:pt x="1082954" y="198132"/>
                  </a:lnTo>
                  <a:lnTo>
                    <a:pt x="1079449" y="199390"/>
                  </a:lnTo>
                  <a:lnTo>
                    <a:pt x="1081963" y="200660"/>
                  </a:lnTo>
                  <a:lnTo>
                    <a:pt x="1090295" y="201930"/>
                  </a:lnTo>
                  <a:lnTo>
                    <a:pt x="1087628" y="204482"/>
                  </a:lnTo>
                  <a:lnTo>
                    <a:pt x="1083056" y="205740"/>
                  </a:lnTo>
                  <a:lnTo>
                    <a:pt x="1081024" y="207010"/>
                  </a:lnTo>
                  <a:lnTo>
                    <a:pt x="1078865" y="208280"/>
                  </a:lnTo>
                  <a:lnTo>
                    <a:pt x="1076579" y="209550"/>
                  </a:lnTo>
                  <a:lnTo>
                    <a:pt x="1069975" y="214630"/>
                  </a:lnTo>
                  <a:lnTo>
                    <a:pt x="1067308" y="215900"/>
                  </a:lnTo>
                  <a:lnTo>
                    <a:pt x="1070229" y="215900"/>
                  </a:lnTo>
                  <a:lnTo>
                    <a:pt x="1077595" y="214630"/>
                  </a:lnTo>
                  <a:lnTo>
                    <a:pt x="1076198" y="215900"/>
                  </a:lnTo>
                  <a:lnTo>
                    <a:pt x="1073150" y="218440"/>
                  </a:lnTo>
                  <a:lnTo>
                    <a:pt x="1069594" y="219710"/>
                  </a:lnTo>
                  <a:lnTo>
                    <a:pt x="1068324" y="222250"/>
                  </a:lnTo>
                  <a:lnTo>
                    <a:pt x="1071626" y="220980"/>
                  </a:lnTo>
                  <a:lnTo>
                    <a:pt x="1068578" y="223532"/>
                  </a:lnTo>
                  <a:lnTo>
                    <a:pt x="1066800" y="224790"/>
                  </a:lnTo>
                  <a:lnTo>
                    <a:pt x="1063879" y="227330"/>
                  </a:lnTo>
                  <a:lnTo>
                    <a:pt x="1060831" y="229882"/>
                  </a:lnTo>
                  <a:lnTo>
                    <a:pt x="1063244" y="228600"/>
                  </a:lnTo>
                  <a:lnTo>
                    <a:pt x="1067435" y="228600"/>
                  </a:lnTo>
                  <a:lnTo>
                    <a:pt x="1064641" y="231140"/>
                  </a:lnTo>
                  <a:lnTo>
                    <a:pt x="1063117" y="232410"/>
                  </a:lnTo>
                  <a:lnTo>
                    <a:pt x="1061720" y="234950"/>
                  </a:lnTo>
                  <a:lnTo>
                    <a:pt x="1060450" y="237490"/>
                  </a:lnTo>
                  <a:lnTo>
                    <a:pt x="1059815" y="240030"/>
                  </a:lnTo>
                  <a:lnTo>
                    <a:pt x="1058037" y="241300"/>
                  </a:lnTo>
                  <a:lnTo>
                    <a:pt x="1060958" y="241300"/>
                  </a:lnTo>
                  <a:lnTo>
                    <a:pt x="1062228" y="240030"/>
                  </a:lnTo>
                  <a:lnTo>
                    <a:pt x="1069340" y="236232"/>
                  </a:lnTo>
                  <a:lnTo>
                    <a:pt x="1068197" y="236232"/>
                  </a:lnTo>
                  <a:lnTo>
                    <a:pt x="1073531" y="234950"/>
                  </a:lnTo>
                  <a:lnTo>
                    <a:pt x="1075690" y="234950"/>
                  </a:lnTo>
                  <a:lnTo>
                    <a:pt x="1081278" y="232410"/>
                  </a:lnTo>
                  <a:lnTo>
                    <a:pt x="1087107" y="231140"/>
                  </a:lnTo>
                  <a:lnTo>
                    <a:pt x="1094905" y="229882"/>
                  </a:lnTo>
                  <a:lnTo>
                    <a:pt x="1098943" y="228600"/>
                  </a:lnTo>
                  <a:lnTo>
                    <a:pt x="1102969" y="227330"/>
                  </a:lnTo>
                  <a:lnTo>
                    <a:pt x="1116711" y="227330"/>
                  </a:lnTo>
                  <a:lnTo>
                    <a:pt x="1118819" y="220980"/>
                  </a:lnTo>
                  <a:lnTo>
                    <a:pt x="1119251" y="219710"/>
                  </a:lnTo>
                  <a:lnTo>
                    <a:pt x="1158113" y="219710"/>
                  </a:lnTo>
                  <a:lnTo>
                    <a:pt x="1163510" y="218440"/>
                  </a:lnTo>
                  <a:lnTo>
                    <a:pt x="1170838" y="215900"/>
                  </a:lnTo>
                  <a:lnTo>
                    <a:pt x="1178217" y="214630"/>
                  </a:lnTo>
                  <a:lnTo>
                    <a:pt x="1183767" y="212090"/>
                  </a:lnTo>
                  <a:lnTo>
                    <a:pt x="1189101" y="210832"/>
                  </a:lnTo>
                  <a:lnTo>
                    <a:pt x="1200404" y="205740"/>
                  </a:lnTo>
                  <a:lnTo>
                    <a:pt x="1204722" y="203200"/>
                  </a:lnTo>
                  <a:lnTo>
                    <a:pt x="1208786" y="201930"/>
                  </a:lnTo>
                  <a:lnTo>
                    <a:pt x="1218438" y="196850"/>
                  </a:lnTo>
                  <a:lnTo>
                    <a:pt x="1222629" y="195580"/>
                  </a:lnTo>
                  <a:lnTo>
                    <a:pt x="1226820" y="193040"/>
                  </a:lnTo>
                  <a:lnTo>
                    <a:pt x="1236980" y="186690"/>
                  </a:lnTo>
                  <a:lnTo>
                    <a:pt x="1241425" y="184150"/>
                  </a:lnTo>
                  <a:lnTo>
                    <a:pt x="1246251" y="182880"/>
                  </a:lnTo>
                  <a:lnTo>
                    <a:pt x="1248537" y="182880"/>
                  </a:lnTo>
                  <a:lnTo>
                    <a:pt x="1252474" y="181610"/>
                  </a:lnTo>
                  <a:lnTo>
                    <a:pt x="1256284" y="179082"/>
                  </a:lnTo>
                  <a:lnTo>
                    <a:pt x="1261999" y="177800"/>
                  </a:lnTo>
                  <a:lnTo>
                    <a:pt x="1265047" y="176530"/>
                  </a:lnTo>
                  <a:lnTo>
                    <a:pt x="1267968" y="176530"/>
                  </a:lnTo>
                  <a:lnTo>
                    <a:pt x="1275080" y="175260"/>
                  </a:lnTo>
                  <a:lnTo>
                    <a:pt x="1280287" y="175260"/>
                  </a:lnTo>
                  <a:lnTo>
                    <a:pt x="1283868" y="173990"/>
                  </a:lnTo>
                  <a:lnTo>
                    <a:pt x="1303909" y="173990"/>
                  </a:lnTo>
                  <a:lnTo>
                    <a:pt x="1314640" y="172732"/>
                  </a:lnTo>
                  <a:lnTo>
                    <a:pt x="1316266" y="171450"/>
                  </a:lnTo>
                  <a:close/>
                </a:path>
              </a:pathLst>
            </a:custGeom>
            <a:solidFill>
              <a:srgbClr val="3D6D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12007" y="1214627"/>
              <a:ext cx="5967984" cy="13837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991" y="387172"/>
            <a:ext cx="9952990" cy="758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CUSTOM OBJECT DEPARTMENT AND CREATING CUSTOM</a:t>
            </a:r>
            <a:r>
              <a:rPr dirty="0" spc="120"/>
              <a:t> </a:t>
            </a:r>
            <a:r>
              <a:rPr dirty="0" spc="-5"/>
              <a:t>FIELDS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IN DEPARTMENT</a:t>
            </a:r>
            <a:r>
              <a:rPr dirty="0" spc="45"/>
              <a:t> </a:t>
            </a:r>
            <a:r>
              <a:rPr dirty="0" spc="-5"/>
              <a:t>OBJECT:</a:t>
            </a:r>
          </a:p>
        </p:txBody>
      </p:sp>
      <p:sp>
        <p:nvSpPr>
          <p:cNvPr id="3" name="object 3"/>
          <p:cNvSpPr/>
          <p:nvPr/>
        </p:nvSpPr>
        <p:spPr>
          <a:xfrm>
            <a:off x="990600" y="1476755"/>
            <a:ext cx="8173211" cy="479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12852"/>
            <a:ext cx="59093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solidFill>
                  <a:srgbClr val="60B825"/>
                </a:solidFill>
              </a:rPr>
              <a:t>FIELD DEPENDENCY IN</a:t>
            </a:r>
            <a:r>
              <a:rPr dirty="0" spc="30">
                <a:solidFill>
                  <a:srgbClr val="60B825"/>
                </a:solidFill>
              </a:rPr>
              <a:t> </a:t>
            </a:r>
            <a:r>
              <a:rPr dirty="0" spc="-5">
                <a:solidFill>
                  <a:srgbClr val="60B825"/>
                </a:solidFill>
              </a:rPr>
              <a:t>DEPARTMENT: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120139"/>
            <a:ext cx="8410956" cy="4922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33350"/>
            <a:ext cx="9646920" cy="8058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0"/>
              </a:spcBef>
            </a:pPr>
            <a:r>
              <a:rPr dirty="0" spc="-5"/>
              <a:t>CREATING CUSTOM OBJECT TRAVEL APPROVAL AND CUSTOM  FIELDS IN </a:t>
            </a:r>
            <a:r>
              <a:rPr dirty="0"/>
              <a:t>THAT</a:t>
            </a:r>
            <a:r>
              <a:rPr dirty="0" spc="20"/>
              <a:t> </a:t>
            </a:r>
            <a:r>
              <a:rPr dirty="0" spc="-5"/>
              <a:t>OBJECT:</a:t>
            </a:r>
          </a:p>
        </p:txBody>
      </p:sp>
      <p:sp>
        <p:nvSpPr>
          <p:cNvPr id="3" name="object 3"/>
          <p:cNvSpPr/>
          <p:nvPr/>
        </p:nvSpPr>
        <p:spPr>
          <a:xfrm>
            <a:off x="638555" y="1251242"/>
            <a:ext cx="8830056" cy="4853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AFTER CREATING TRAVEL APPROVAL OBJECT </a:t>
            </a:r>
            <a:r>
              <a:rPr dirty="0"/>
              <a:t>WITH </a:t>
            </a:r>
            <a:r>
              <a:rPr dirty="0" spc="-5"/>
              <a:t>FIELDS, IT  </a:t>
            </a:r>
            <a:r>
              <a:rPr dirty="0"/>
              <a:t>LOOKS </a:t>
            </a:r>
            <a:r>
              <a:rPr dirty="0" spc="-5"/>
              <a:t>AS </a:t>
            </a:r>
            <a:r>
              <a:rPr dirty="0"/>
              <a:t>SHOWN</a:t>
            </a:r>
            <a:r>
              <a:rPr dirty="0" spc="-40"/>
              <a:t> </a:t>
            </a:r>
            <a:r>
              <a:rPr dirty="0" spc="-5"/>
              <a:t>BELOW: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1104912"/>
            <a:ext cx="8915400" cy="5122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2023-02-28T11:02:38Z</dcterms:created>
  <dcterms:modified xsi:type="dcterms:W3CDTF">2023-02-28T11:02:38Z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2023-02-28T00:00:00Z</vt:filetime>
  </property>
</Properties>
</file>